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61" r:id="rId5"/>
    <p:sldId id="259" r:id="rId6"/>
    <p:sldId id="260" r:id="rId7"/>
    <p:sldId id="262"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62635C1-D967-40A0-A8C5-C9DB66E025EF}" type="datetimeFigureOut">
              <a:rPr kumimoji="1" lang="ja-JP" altLang="en-US" smtClean="0"/>
              <a:t>2021/2/12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965C07-EBA2-4163-B6AA-8FB419510152}" type="slidenum">
              <a:rPr kumimoji="1" lang="ja-JP" altLang="en-US" smtClean="0"/>
              <a:t>‹#›</a:t>
            </a:fld>
            <a:endParaRPr kumimoji="1" lang="ja-JP" altLang="en-US"/>
          </a:p>
        </p:txBody>
      </p:sp>
    </p:spTree>
    <p:extLst>
      <p:ext uri="{BB962C8B-B14F-4D97-AF65-F5344CB8AC3E}">
        <p14:creationId xmlns:p14="http://schemas.microsoft.com/office/powerpoint/2010/main" val="1766917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965C07-EBA2-4163-B6AA-8FB419510152}" type="slidenum">
              <a:rPr kumimoji="1" lang="ja-JP" altLang="en-US" smtClean="0"/>
              <a:t>2</a:t>
            </a:fld>
            <a:endParaRPr kumimoji="1" lang="ja-JP" altLang="en-US"/>
          </a:p>
        </p:txBody>
      </p:sp>
    </p:spTree>
    <p:extLst>
      <p:ext uri="{BB962C8B-B14F-4D97-AF65-F5344CB8AC3E}">
        <p14:creationId xmlns:p14="http://schemas.microsoft.com/office/powerpoint/2010/main" val="310663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965C07-EBA2-4163-B6AA-8FB419510152}" type="slidenum">
              <a:rPr kumimoji="1" lang="ja-JP" altLang="en-US" smtClean="0"/>
              <a:t>3</a:t>
            </a:fld>
            <a:endParaRPr kumimoji="1" lang="ja-JP" altLang="en-US"/>
          </a:p>
        </p:txBody>
      </p:sp>
    </p:spTree>
    <p:extLst>
      <p:ext uri="{BB962C8B-B14F-4D97-AF65-F5344CB8AC3E}">
        <p14:creationId xmlns:p14="http://schemas.microsoft.com/office/powerpoint/2010/main" val="472392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965C07-EBA2-4163-B6AA-8FB419510152}" type="slidenum">
              <a:rPr kumimoji="1" lang="ja-JP" altLang="en-US" smtClean="0"/>
              <a:t>6</a:t>
            </a:fld>
            <a:endParaRPr kumimoji="1" lang="ja-JP" altLang="en-US"/>
          </a:p>
        </p:txBody>
      </p:sp>
    </p:spTree>
    <p:extLst>
      <p:ext uri="{BB962C8B-B14F-4D97-AF65-F5344CB8AC3E}">
        <p14:creationId xmlns:p14="http://schemas.microsoft.com/office/powerpoint/2010/main" val="1248292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F5AB9D-CD2F-49D4-9BC0-D4D08FC1D005}" type="datetime1">
              <a:rPr kumimoji="1" lang="ja-JP" altLang="en-US" smtClean="0"/>
              <a:t>2021/2/12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327130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B9F49D-84D5-4BA5-A5D6-A8F5454957C4}" type="datetime1">
              <a:rPr kumimoji="1" lang="ja-JP" altLang="en-US" smtClean="0"/>
              <a:t>2021/2/12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180636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BEE1F5-A068-442B-9CA5-2A99505E5097}" type="datetime1">
              <a:rPr kumimoji="1" lang="ja-JP" altLang="en-US" smtClean="0"/>
              <a:t>2021/2/12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205867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721834-10E5-46C6-BB54-F2B587F60061}" type="datetime1">
              <a:rPr kumimoji="1" lang="ja-JP" altLang="en-US" smtClean="0"/>
              <a:t>2021/2/12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170074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2457444-3ED3-4B39-995D-A2F0ABA2A3B7}" type="datetime1">
              <a:rPr kumimoji="1" lang="ja-JP" altLang="en-US" smtClean="0"/>
              <a:t>2021/2/12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103230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9FCE24-0B02-4FD5-840D-ADC5B0B85853}" type="datetime1">
              <a:rPr kumimoji="1" lang="ja-JP" altLang="en-US" smtClean="0"/>
              <a:t>2021/2/12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96449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A1AA8E-D373-44FF-B8FC-BE9E858C3199}" type="datetime1">
              <a:rPr kumimoji="1" lang="ja-JP" altLang="en-US" smtClean="0"/>
              <a:t>2021/2/12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412654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BAC008-FCE9-4A02-B89D-23EBC29418BD}" type="datetime1">
              <a:rPr kumimoji="1" lang="ja-JP" altLang="en-US" smtClean="0"/>
              <a:t>2021/2/12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147367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B30C5FD-2394-4520-A899-C05C6EEBEDFB}" type="datetime1">
              <a:rPr kumimoji="1" lang="ja-JP" altLang="en-US" smtClean="0"/>
              <a:t>2021/2/12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274357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9FC966-CB04-487C-9BF1-1AAF109D3DEC}" type="datetime1">
              <a:rPr kumimoji="1" lang="ja-JP" altLang="en-US" smtClean="0"/>
              <a:t>2021/2/12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93258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D62140-4955-4327-8BF5-1B62DE064B99}" type="datetime1">
              <a:rPr kumimoji="1" lang="ja-JP" altLang="en-US" smtClean="0"/>
              <a:t>2021/2/12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163114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CF4B4-B05F-4636-8DA7-16298DC5CCBD}" type="datetime1">
              <a:rPr kumimoji="1" lang="ja-JP" altLang="en-US" smtClean="0"/>
              <a:t>2021/2/12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D257F-A21B-43C3-9E8D-784090B339A6}" type="slidenum">
              <a:rPr kumimoji="1" lang="ja-JP" altLang="en-US" smtClean="0"/>
              <a:t>‹#›</a:t>
            </a:fld>
            <a:endParaRPr kumimoji="1" lang="ja-JP" altLang="en-US"/>
          </a:p>
        </p:txBody>
      </p:sp>
    </p:spTree>
    <p:extLst>
      <p:ext uri="{BB962C8B-B14F-4D97-AF65-F5344CB8AC3E}">
        <p14:creationId xmlns:p14="http://schemas.microsoft.com/office/powerpoint/2010/main" val="3142693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2123694" y="813816"/>
            <a:ext cx="7962900" cy="1371600"/>
          </a:xfrm>
          <a:prstGeom prst="beve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400" kern="100" dirty="0">
                <a:solidFill>
                  <a:srgbClr val="1F497D"/>
                </a:solidFill>
                <a:effectLst/>
                <a:ea typeface="HGPｺﾞｼｯｸM" panose="020B0600000000000000" pitchFamily="50" charset="-128"/>
                <a:cs typeface="Times New Roman" panose="02020603050405020304" pitchFamily="18" charset="0"/>
              </a:rPr>
              <a:t>社会福祉法人運営</a:t>
            </a:r>
            <a:r>
              <a:rPr lang="ja-JP" sz="2400" kern="100" dirty="0" smtClean="0">
                <a:solidFill>
                  <a:srgbClr val="1F497D"/>
                </a:solidFill>
                <a:effectLst/>
                <a:ea typeface="HGPｺﾞｼｯｸM" panose="020B0600000000000000" pitchFamily="50" charset="-128"/>
                <a:cs typeface="Times New Roman" panose="02020603050405020304" pitchFamily="18" charset="0"/>
              </a:rPr>
              <a:t>の</a:t>
            </a:r>
            <a:r>
              <a:rPr lang="ja-JP" altLang="en-US" sz="2400" kern="100" dirty="0" smtClean="0">
                <a:solidFill>
                  <a:srgbClr val="1F497D"/>
                </a:solidFill>
                <a:effectLst/>
                <a:ea typeface="HGPｺﾞｼｯｸM" panose="020B0600000000000000" pitchFamily="50" charset="-128"/>
                <a:cs typeface="Times New Roman" panose="02020603050405020304" pitchFamily="18" charset="0"/>
              </a:rPr>
              <a:t>注意点</a:t>
            </a:r>
          </a:p>
          <a:p>
            <a:pPr algn="ctr">
              <a:spcAft>
                <a:spcPts val="0"/>
              </a:spcAft>
            </a:pPr>
            <a:r>
              <a:rPr lang="ja-JP" sz="2400" kern="100" dirty="0" smtClean="0">
                <a:solidFill>
                  <a:srgbClr val="1F497D"/>
                </a:solidFill>
                <a:effectLst/>
                <a:ea typeface="HGPｺﾞｼｯｸM" panose="020B0600000000000000" pitchFamily="50" charset="-128"/>
                <a:cs typeface="Times New Roman" panose="02020603050405020304" pitchFamily="18" charset="0"/>
              </a:rPr>
              <a:t>～理事会・評議員会の開催、役員改選</a:t>
            </a:r>
            <a:r>
              <a:rPr lang="ja-JP" altLang="en-US" sz="2400" kern="100" dirty="0" smtClean="0">
                <a:solidFill>
                  <a:srgbClr val="1F497D"/>
                </a:solidFill>
                <a:ea typeface="HGPｺﾞｼｯｸM" panose="020B0600000000000000" pitchFamily="50" charset="-128"/>
                <a:cs typeface="Times New Roman" panose="02020603050405020304" pitchFamily="18" charset="0"/>
              </a:rPr>
              <a:t>、報酬篇</a:t>
            </a:r>
            <a:r>
              <a:rPr lang="ja-JP" sz="2400" kern="100" dirty="0" smtClean="0">
                <a:solidFill>
                  <a:srgbClr val="1F497D"/>
                </a:solidFill>
                <a:effectLst/>
                <a:ea typeface="HGPｺﾞｼｯｸM" panose="020B06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p:txBody>
      </p:sp>
      <p:sp>
        <p:nvSpPr>
          <p:cNvPr id="5" name="正方形/長方形 4"/>
          <p:cNvSpPr/>
          <p:nvPr/>
        </p:nvSpPr>
        <p:spPr>
          <a:xfrm>
            <a:off x="3057144" y="5044460"/>
            <a:ext cx="6096000" cy="1477328"/>
          </a:xfrm>
          <a:prstGeom prst="rect">
            <a:avLst/>
          </a:prstGeom>
        </p:spPr>
        <p:txBody>
          <a:bodyPr>
            <a:spAutoFit/>
          </a:bodyPr>
          <a:lstStyle/>
          <a:p>
            <a:pPr algn="ctr">
              <a:lnSpc>
                <a:spcPct val="250000"/>
              </a:lnSpc>
              <a:spcAft>
                <a:spcPts val="0"/>
              </a:spcAft>
            </a:pPr>
            <a:r>
              <a:rPr lang="ja-JP" altLang="ja-JP" sz="2000" kern="100" dirty="0">
                <a:latin typeface="Century" panose="02040604050505020304" pitchFamily="18" charset="0"/>
                <a:ea typeface="HGPｺﾞｼｯｸM" panose="020B0600000000000000" pitchFamily="50" charset="-128"/>
                <a:cs typeface="Times New Roman" panose="02020603050405020304" pitchFamily="18" charset="0"/>
              </a:rPr>
              <a:t>東京都　福祉保健局　指導監査部　指導調整課</a:t>
            </a:r>
            <a:endParaRPr lang="ja-JP" altLang="ja-JP" sz="1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ct val="200000"/>
              </a:lnSpc>
              <a:spcAft>
                <a:spcPts val="0"/>
              </a:spcAft>
            </a:pPr>
            <a:r>
              <a:rPr lang="ja-JP" altLang="ja-JP" sz="2000" kern="100" dirty="0">
                <a:latin typeface="Century" panose="02040604050505020304" pitchFamily="18" charset="0"/>
                <a:ea typeface="HGPｺﾞｼｯｸM" panose="020B0600000000000000" pitchFamily="50" charset="-128"/>
                <a:cs typeface="Times New Roman" panose="02020603050405020304" pitchFamily="18" charset="0"/>
              </a:rPr>
              <a:t>令和３年２月作成</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Rectangle 10"/>
          <p:cNvSpPr>
            <a:spLocks noChangeArrowheads="1"/>
          </p:cNvSpPr>
          <p:nvPr/>
        </p:nvSpPr>
        <p:spPr bwMode="auto">
          <a:xfrm>
            <a:off x="1505712" y="2814719"/>
            <a:ext cx="10125456"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〇　本書は、都の指導監査において、指摘</a:t>
            </a:r>
            <a:r>
              <a:rPr kumimoji="0" lang="ja-JP" altLang="en-US" sz="1400" dirty="0">
                <a:latin typeface="Century" panose="02040604050505020304" pitchFamily="18" charset="0"/>
                <a:ea typeface="ＭＳ 明朝" panose="02020609040205080304" pitchFamily="17" charset="-128"/>
                <a:cs typeface="Times New Roman" panose="02020603050405020304" pitchFamily="18" charset="0"/>
              </a:rPr>
              <a:t>の</a:t>
            </a: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多い法人運営の手続きに関する点と、次年度に多くの法人で迎える</a:t>
            </a:r>
            <a:endParaRPr kumimoji="0" lang="en-US" altLang="ja-JP"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dirty="0">
                <a:latin typeface="Century" panose="02040604050505020304" pitchFamily="18" charset="0"/>
                <a:ea typeface="ＭＳ 明朝" panose="02020609040205080304" pitchFamily="17" charset="-128"/>
                <a:cs typeface="Times New Roman" panose="02020603050405020304" pitchFamily="18" charset="0"/>
              </a:rPr>
              <a:t>　</a:t>
            </a: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であろう役員等の一斉改選の点に絞って、</a:t>
            </a:r>
            <a:r>
              <a:rPr kumimoji="0" lang="ja-JP" altLang="en-US" sz="1400" dirty="0">
                <a:latin typeface="Century" panose="02040604050505020304" pitchFamily="18" charset="0"/>
                <a:ea typeface="ＭＳ 明朝" panose="02020609040205080304" pitchFamily="17" charset="-128"/>
                <a:cs typeface="Times New Roman" panose="02020603050405020304" pitchFamily="18" charset="0"/>
              </a:rPr>
              <a:t>特</a:t>
            </a:r>
            <a:r>
              <a:rPr kumimoji="0" lang="ja-JP" altLang="en-US" sz="1400" dirty="0" smtClean="0">
                <a:latin typeface="Century" panose="02040604050505020304" pitchFamily="18" charset="0"/>
                <a:ea typeface="ＭＳ 明朝" panose="02020609040205080304" pitchFamily="17" charset="-128"/>
                <a:cs typeface="Times New Roman" panose="02020603050405020304" pitchFamily="18" charset="0"/>
              </a:rPr>
              <a:t>に注意が必要なチェックポイントや、</a:t>
            </a: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対応手順をまとめたものです。</a:t>
            </a:r>
            <a:endParaRPr kumimoji="0" lang="en-US" altLang="ja-JP"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dirty="0" smtClean="0">
                <a:latin typeface="Century" panose="02040604050505020304" pitchFamily="18" charset="0"/>
                <a:ea typeface="ＭＳ 明朝" panose="02020609040205080304" pitchFamily="17" charset="-128"/>
                <a:cs typeface="Times New Roman" panose="02020603050405020304" pitchFamily="18" charset="0"/>
              </a:rPr>
              <a:t>〇　指摘基準を網羅しているものではないため、手続きの詳細は、必ずガイドライン（</a:t>
            </a:r>
            <a:r>
              <a:rPr kumimoji="0" lang="en-US" altLang="ja-JP" sz="14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400" dirty="0" smtClean="0">
                <a:latin typeface="Century" panose="02040604050505020304" pitchFamily="18" charset="0"/>
                <a:ea typeface="ＭＳ 明朝" panose="02020609040205080304" pitchFamily="17" charset="-128"/>
                <a:cs typeface="Times New Roman" panose="02020603050405020304" pitchFamily="18" charset="0"/>
              </a:rPr>
              <a:t>）等でご確認ください。</a:t>
            </a:r>
            <a:endParaRPr kumimoji="0" lang="en-US" altLang="ja-JP" sz="14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14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〇　また</a:t>
            </a:r>
            <a:r>
              <a:rPr kumimoji="0" lang="ja-JP" altLang="en-US" sz="1400" dirty="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定款の定めにより、本書とは採るべき取扱いが異なる場合があります。（評議員選任・解任委員会等）</a:t>
            </a:r>
            <a:endParaRPr kumimoji="0" lang="en-US" altLang="ja-JP"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dirty="0">
                <a:latin typeface="Century" panose="02040604050505020304" pitchFamily="18" charset="0"/>
                <a:ea typeface="ＭＳ 明朝" panose="02020609040205080304" pitchFamily="17" charset="-128"/>
                <a:cs typeface="Times New Roman" panose="02020603050405020304" pitchFamily="18" charset="0"/>
              </a:rPr>
              <a:t>　</a:t>
            </a:r>
            <a:r>
              <a:rPr kumimoji="0" lang="ja-JP" altLang="en-US" sz="1400" dirty="0" smtClean="0">
                <a:latin typeface="Century" panose="02040604050505020304" pitchFamily="18" charset="0"/>
                <a:ea typeface="ＭＳ 明朝" panose="02020609040205080304" pitchFamily="17" charset="-128"/>
                <a:cs typeface="Times New Roman" panose="02020603050405020304" pitchFamily="18" charset="0"/>
              </a:rPr>
              <a:t>　そのため</a:t>
            </a:r>
            <a:r>
              <a:rPr kumimoji="0" lang="ja-JP" altLang="en-US" sz="1400" dirty="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それぞれの定款に沿った形に置き換えて、ご活用ください。</a:t>
            </a:r>
            <a:endParaRPr kumimoji="0" lang="en-US" altLang="ja-JP" sz="1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テキスト ボックス 5"/>
          <p:cNvSpPr txBox="1"/>
          <p:nvPr/>
        </p:nvSpPr>
        <p:spPr>
          <a:xfrm>
            <a:off x="6105144" y="4614392"/>
            <a:ext cx="5129784" cy="230832"/>
          </a:xfrm>
          <a:prstGeom prst="rect">
            <a:avLst/>
          </a:prstGeom>
          <a:noFill/>
        </p:spPr>
        <p:txBody>
          <a:bodyPr wrap="square" rtlCol="0">
            <a:spAutoFit/>
          </a:bodyPr>
          <a:lstStyle/>
          <a:p>
            <a:r>
              <a:rPr kumimoji="1" lang="ja-JP" altLang="en-US" sz="900" dirty="0" smtClean="0"/>
              <a:t>（</a:t>
            </a:r>
            <a:r>
              <a:rPr kumimoji="1" lang="en-US" altLang="ja-JP" sz="900" dirty="0" smtClean="0"/>
              <a:t>※</a:t>
            </a:r>
            <a:r>
              <a:rPr kumimoji="1" lang="ja-JP" altLang="en-US" sz="900" dirty="0" smtClean="0"/>
              <a:t>）ガイドライン</a:t>
            </a:r>
            <a:r>
              <a:rPr lang="ja-JP" altLang="en-US" sz="900" dirty="0" smtClean="0"/>
              <a:t>＝社会福祉法人指導監査実施要綱 別紙 指導監査ガイドライン（以下同じ）</a:t>
            </a:r>
            <a:endParaRPr kumimoji="1" lang="ja-JP" altLang="en-US" sz="900" dirty="0"/>
          </a:p>
        </p:txBody>
      </p:sp>
    </p:spTree>
    <p:extLst>
      <p:ext uri="{BB962C8B-B14F-4D97-AF65-F5344CB8AC3E}">
        <p14:creationId xmlns:p14="http://schemas.microsoft.com/office/powerpoint/2010/main" val="337443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6"/>
          <p:cNvSpPr>
            <a:spLocks noChangeArrowheads="1"/>
          </p:cNvSpPr>
          <p:nvPr/>
        </p:nvSpPr>
        <p:spPr bwMode="auto">
          <a:xfrm>
            <a:off x="961052" y="919398"/>
            <a:ext cx="4784725" cy="222122"/>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　社会福祉法人に強く求められるガバナンスとは</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5" name="角丸四角形 84"/>
          <p:cNvSpPr>
            <a:spLocks noChangeArrowheads="1"/>
          </p:cNvSpPr>
          <p:nvPr/>
        </p:nvSpPr>
        <p:spPr bwMode="auto">
          <a:xfrm>
            <a:off x="961052" y="2542890"/>
            <a:ext cx="4784725" cy="258018"/>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　理事会と評議員会は、法人のガバナンスの要</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6" name="角丸四角形 2"/>
          <p:cNvSpPr>
            <a:spLocks noChangeArrowheads="1"/>
          </p:cNvSpPr>
          <p:nvPr/>
        </p:nvSpPr>
        <p:spPr bwMode="auto">
          <a:xfrm>
            <a:off x="961051" y="5703346"/>
            <a:ext cx="6084549" cy="275754"/>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　</a:t>
            </a:r>
            <a:r>
              <a:rPr kumimoji="0" lang="ja-JP" altLang="en-US"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しかしながら、</a:t>
            </a: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理事会や評議員会の運営等にかかる指摘は、依然として多い</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rot="10800000" flipV="1">
            <a:off x="1147666" y="1011775"/>
            <a:ext cx="8005478"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社会福祉法人制度改革により、社会福祉法人には、ガバナンスがより強く求められるようになりました。</a:t>
            </a:r>
            <a:endParaRPr kumimoji="0" lang="ja-JP"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平たく言うと、次の２点を、しっかりと行っていくことが求められています。</a:t>
            </a:r>
            <a:endParaRPr kumimoji="0" lang="en-US"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200" b="0" i="0" u="sng"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別の誰かがチェックしなければならない仕組みがあること（整備すること）</a:t>
            </a:r>
            <a:endParaRPr kumimoji="0" lang="en-US" altLang="ja-JP" sz="1200" b="0" i="0" u="sng"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200" b="0" i="0" u="sng"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その仕組みどおりに運用されていること</a:t>
            </a:r>
            <a:endParaRPr kumimoji="0" lang="ja-JP"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10"/>
          <p:cNvSpPr>
            <a:spLocks noChangeArrowheads="1"/>
          </p:cNvSpPr>
          <p:nvPr/>
        </p:nvSpPr>
        <p:spPr bwMode="auto">
          <a:xfrm>
            <a:off x="1134042" y="2893882"/>
            <a:ext cx="972903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社会福祉法人では、強い権限を持つ理事をチェックする仕組みを、次の図のようにして、確保します。</a:t>
            </a:r>
            <a:endPar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（職員レベルでも、相互チェック体制の仕組みを作って、運用していくことが重要です。）</a:t>
            </a:r>
            <a:endPar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そして、これらを</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き</a:t>
            </a:r>
            <a:r>
              <a:rPr kumimoji="0" lang="ja-JP" altLang="en-US" sz="1200" dirty="0">
                <a:latin typeface="Century" panose="02040604050505020304" pitchFamily="18" charset="0"/>
                <a:ea typeface="ＭＳ 明朝" panose="02020609040205080304" pitchFamily="17" charset="-128"/>
                <a:cs typeface="Times New Roman" panose="02020603050405020304" pitchFamily="18" charset="0"/>
              </a:rPr>
              <a:t>ち</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んと運用</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していることを、対外的に説明できるようにするには、理事会や評議員会</a:t>
            </a:r>
            <a:r>
              <a:rPr kumimoji="0" lang="ja-JP" altLang="en-US" sz="1200" dirty="0">
                <a:latin typeface="Century" panose="02040604050505020304" pitchFamily="18" charset="0"/>
                <a:ea typeface="ＭＳ 明朝" panose="02020609040205080304" pitchFamily="17" charset="-128"/>
                <a:cs typeface="Times New Roman" panose="02020603050405020304" pitchFamily="18" charset="0"/>
              </a:rPr>
              <a:t>を</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適切に開催していることを、書面等に残しておかなければいけません。</a:t>
            </a:r>
            <a:endPar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楕円 11"/>
          <p:cNvSpPr/>
          <p:nvPr/>
        </p:nvSpPr>
        <p:spPr>
          <a:xfrm>
            <a:off x="1613768" y="4224386"/>
            <a:ext cx="384048" cy="7700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理事長</a:t>
            </a:r>
            <a:endParaRPr kumimoji="1" lang="ja-JP" altLang="en-US" sz="1200" dirty="0">
              <a:solidFill>
                <a:schemeClr val="tx1"/>
              </a:solidFill>
            </a:endParaRPr>
          </a:p>
        </p:txBody>
      </p:sp>
      <p:sp>
        <p:nvSpPr>
          <p:cNvPr id="13" name="楕円 12"/>
          <p:cNvSpPr/>
          <p:nvPr/>
        </p:nvSpPr>
        <p:spPr>
          <a:xfrm>
            <a:off x="6506049" y="4230436"/>
            <a:ext cx="384048" cy="7700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監事</a:t>
            </a:r>
            <a:endParaRPr kumimoji="1" lang="ja-JP" altLang="en-US" sz="1200" dirty="0">
              <a:solidFill>
                <a:schemeClr val="tx1"/>
              </a:solidFill>
            </a:endParaRPr>
          </a:p>
        </p:txBody>
      </p:sp>
      <p:sp>
        <p:nvSpPr>
          <p:cNvPr id="14" name="楕円 13"/>
          <p:cNvSpPr/>
          <p:nvPr/>
        </p:nvSpPr>
        <p:spPr>
          <a:xfrm>
            <a:off x="8849306" y="4220505"/>
            <a:ext cx="384048" cy="770006"/>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評議員</a:t>
            </a:r>
            <a:endParaRPr kumimoji="1" lang="ja-JP" altLang="en-US" sz="1200" dirty="0">
              <a:solidFill>
                <a:schemeClr val="tx1"/>
              </a:solidFill>
            </a:endParaRPr>
          </a:p>
        </p:txBody>
      </p:sp>
      <p:sp>
        <p:nvSpPr>
          <p:cNvPr id="15" name="楕円 14"/>
          <p:cNvSpPr/>
          <p:nvPr/>
        </p:nvSpPr>
        <p:spPr>
          <a:xfrm>
            <a:off x="3050697" y="4220505"/>
            <a:ext cx="384048" cy="7700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理事</a:t>
            </a:r>
            <a:endParaRPr kumimoji="1" lang="ja-JP" altLang="en-US" sz="1200" dirty="0">
              <a:solidFill>
                <a:schemeClr val="tx1"/>
              </a:solidFill>
            </a:endParaRPr>
          </a:p>
        </p:txBody>
      </p:sp>
      <p:sp>
        <p:nvSpPr>
          <p:cNvPr id="16" name="角丸四角形 15"/>
          <p:cNvSpPr/>
          <p:nvPr/>
        </p:nvSpPr>
        <p:spPr>
          <a:xfrm>
            <a:off x="1391870" y="4077436"/>
            <a:ext cx="4063280" cy="10760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006960" y="4176824"/>
            <a:ext cx="1009171" cy="253916"/>
          </a:xfrm>
          <a:prstGeom prst="rect">
            <a:avLst/>
          </a:prstGeom>
          <a:noFill/>
        </p:spPr>
        <p:txBody>
          <a:bodyPr wrap="square" rtlCol="0">
            <a:spAutoFit/>
          </a:bodyPr>
          <a:lstStyle/>
          <a:p>
            <a:pPr algn="ctr"/>
            <a:r>
              <a:rPr kumimoji="1" lang="ja-JP" altLang="en-US" sz="1050" dirty="0" smtClean="0">
                <a:latin typeface="游明朝 Demibold" panose="02020600000000000000" pitchFamily="18" charset="-128"/>
                <a:ea typeface="游明朝 Demibold" panose="02020600000000000000" pitchFamily="18" charset="-128"/>
              </a:rPr>
              <a:t>選任・解任権</a:t>
            </a:r>
            <a:endParaRPr kumimoji="1" lang="ja-JP" altLang="en-US" sz="1050" dirty="0">
              <a:latin typeface="游明朝 Demibold" panose="02020600000000000000" pitchFamily="18" charset="-128"/>
              <a:ea typeface="游明朝 Demibold" panose="02020600000000000000" pitchFamily="18" charset="-128"/>
            </a:endParaRPr>
          </a:p>
        </p:txBody>
      </p:sp>
      <p:sp>
        <p:nvSpPr>
          <p:cNvPr id="31" name="テキスト ボックス 30"/>
          <p:cNvSpPr txBox="1"/>
          <p:nvPr/>
        </p:nvSpPr>
        <p:spPr>
          <a:xfrm>
            <a:off x="5609466" y="4067503"/>
            <a:ext cx="753540" cy="253916"/>
          </a:xfrm>
          <a:prstGeom prst="rect">
            <a:avLst/>
          </a:prstGeom>
          <a:noFill/>
        </p:spPr>
        <p:txBody>
          <a:bodyPr wrap="square" rtlCol="0">
            <a:spAutoFit/>
          </a:bodyPr>
          <a:lstStyle/>
          <a:p>
            <a:r>
              <a:rPr lang="ja-JP" altLang="en-US" sz="1050" dirty="0" smtClean="0">
                <a:latin typeface="游明朝 Demibold" panose="02020600000000000000" pitchFamily="18" charset="-128"/>
                <a:ea typeface="游明朝 Demibold" panose="02020600000000000000" pitchFamily="18" charset="-128"/>
              </a:rPr>
              <a:t>監事監査</a:t>
            </a:r>
            <a:endParaRPr kumimoji="1" lang="ja-JP" altLang="en-US" sz="1050" dirty="0">
              <a:latin typeface="游明朝 Demibold" panose="02020600000000000000" pitchFamily="18" charset="-128"/>
              <a:ea typeface="游明朝 Demibold" panose="02020600000000000000" pitchFamily="18" charset="-128"/>
            </a:endParaRPr>
          </a:p>
        </p:txBody>
      </p:sp>
      <p:sp>
        <p:nvSpPr>
          <p:cNvPr id="32" name="テキスト ボックス 31"/>
          <p:cNvSpPr txBox="1"/>
          <p:nvPr/>
        </p:nvSpPr>
        <p:spPr>
          <a:xfrm>
            <a:off x="7627362" y="4296148"/>
            <a:ext cx="1094232" cy="253916"/>
          </a:xfrm>
          <a:prstGeom prst="rect">
            <a:avLst/>
          </a:prstGeom>
          <a:noFill/>
        </p:spPr>
        <p:txBody>
          <a:bodyPr wrap="square" rtlCol="0">
            <a:spAutoFit/>
          </a:bodyPr>
          <a:lstStyle/>
          <a:p>
            <a:pPr algn="ctr"/>
            <a:r>
              <a:rPr lang="ja-JP" altLang="en-US" sz="1050" dirty="0" smtClean="0">
                <a:latin typeface="游明朝 Demibold" panose="02020600000000000000" pitchFamily="18" charset="-128"/>
                <a:ea typeface="游明朝 Demibold" panose="02020600000000000000" pitchFamily="18" charset="-128"/>
              </a:rPr>
              <a:t>選任・解任権</a:t>
            </a:r>
            <a:endParaRPr kumimoji="1" lang="ja-JP" altLang="en-US" sz="1050" dirty="0">
              <a:latin typeface="游明朝 Demibold" panose="02020600000000000000" pitchFamily="18" charset="-128"/>
              <a:ea typeface="游明朝 Demibold" panose="02020600000000000000" pitchFamily="18" charset="-128"/>
            </a:endParaRPr>
          </a:p>
        </p:txBody>
      </p:sp>
      <p:sp>
        <p:nvSpPr>
          <p:cNvPr id="33" name="楕円 32"/>
          <p:cNvSpPr/>
          <p:nvPr/>
        </p:nvSpPr>
        <p:spPr>
          <a:xfrm>
            <a:off x="4786026" y="4225199"/>
            <a:ext cx="384048" cy="7700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理事</a:t>
            </a:r>
            <a:endParaRPr kumimoji="1" lang="ja-JP" altLang="en-US" sz="1200" dirty="0">
              <a:solidFill>
                <a:schemeClr val="tx1"/>
              </a:solidFill>
            </a:endParaRPr>
          </a:p>
        </p:txBody>
      </p:sp>
      <p:sp>
        <p:nvSpPr>
          <p:cNvPr id="34" name="テキスト ボックス 33"/>
          <p:cNvSpPr txBox="1"/>
          <p:nvPr/>
        </p:nvSpPr>
        <p:spPr>
          <a:xfrm>
            <a:off x="3564082" y="4174696"/>
            <a:ext cx="1117930" cy="253916"/>
          </a:xfrm>
          <a:prstGeom prst="rect">
            <a:avLst/>
          </a:prstGeom>
          <a:noFill/>
        </p:spPr>
        <p:txBody>
          <a:bodyPr wrap="square" rtlCol="0">
            <a:spAutoFit/>
          </a:bodyPr>
          <a:lstStyle/>
          <a:p>
            <a:pPr algn="ctr"/>
            <a:r>
              <a:rPr lang="ja-JP" altLang="en-US" sz="1050" dirty="0" smtClean="0">
                <a:latin typeface="游明朝 Demibold" panose="02020600000000000000" pitchFamily="18" charset="-128"/>
                <a:ea typeface="游明朝 Demibold" panose="02020600000000000000" pitchFamily="18" charset="-128"/>
              </a:rPr>
              <a:t>職務執行の監督</a:t>
            </a:r>
            <a:endParaRPr kumimoji="1" lang="ja-JP" altLang="en-US" sz="1050" dirty="0">
              <a:latin typeface="游明朝 Demibold" panose="02020600000000000000" pitchFamily="18" charset="-128"/>
              <a:ea typeface="游明朝 Demibold" panose="02020600000000000000" pitchFamily="18" charset="-128"/>
            </a:endParaRPr>
          </a:p>
        </p:txBody>
      </p:sp>
      <p:cxnSp>
        <p:nvCxnSpPr>
          <p:cNvPr id="36" name="直線矢印コネクタ 35"/>
          <p:cNvCxnSpPr>
            <a:stCxn id="15" idx="6"/>
            <a:endCxn id="33" idx="2"/>
          </p:cNvCxnSpPr>
          <p:nvPr/>
        </p:nvCxnSpPr>
        <p:spPr>
          <a:xfrm>
            <a:off x="3434745" y="4605508"/>
            <a:ext cx="1351281" cy="4694"/>
          </a:xfrm>
          <a:prstGeom prst="straightConnector1">
            <a:avLst/>
          </a:prstGeom>
          <a:ln>
            <a:solidFill>
              <a:schemeClr val="tx1"/>
            </a:solidFill>
            <a:headEnd type="triangle"/>
            <a:tailEnd type="triangle"/>
          </a:ln>
        </p:spPr>
        <p:style>
          <a:lnRef idx="1">
            <a:schemeClr val="accent6"/>
          </a:lnRef>
          <a:fillRef idx="0">
            <a:schemeClr val="accent6"/>
          </a:fillRef>
          <a:effectRef idx="0">
            <a:schemeClr val="accent6"/>
          </a:effectRef>
          <a:fontRef idx="minor">
            <a:schemeClr val="tx1"/>
          </a:fontRef>
        </p:style>
      </p:cxnSp>
      <p:sp>
        <p:nvSpPr>
          <p:cNvPr id="37" name="テキスト ボックス 36"/>
          <p:cNvSpPr txBox="1"/>
          <p:nvPr/>
        </p:nvSpPr>
        <p:spPr>
          <a:xfrm>
            <a:off x="7413905" y="4067503"/>
            <a:ext cx="1512888" cy="253916"/>
          </a:xfrm>
          <a:prstGeom prst="rect">
            <a:avLst/>
          </a:prstGeom>
          <a:noFill/>
        </p:spPr>
        <p:txBody>
          <a:bodyPr wrap="square" rtlCol="0">
            <a:spAutoFit/>
          </a:bodyPr>
          <a:lstStyle/>
          <a:p>
            <a:pPr algn="ctr"/>
            <a:r>
              <a:rPr lang="ja-JP" altLang="en-US" sz="1050" dirty="0" smtClean="0">
                <a:latin typeface="游明朝 Demibold" panose="02020600000000000000" pitchFamily="18" charset="-128"/>
                <a:ea typeface="游明朝 Demibold" panose="02020600000000000000" pitchFamily="18" charset="-128"/>
              </a:rPr>
              <a:t>基本的事項の決定権</a:t>
            </a:r>
            <a:endParaRPr kumimoji="1" lang="ja-JP" altLang="en-US" sz="1050" dirty="0">
              <a:latin typeface="游明朝 Demibold" panose="02020600000000000000" pitchFamily="18" charset="-128"/>
              <a:ea typeface="游明朝 Demibold" panose="02020600000000000000" pitchFamily="18" charset="-128"/>
            </a:endParaRPr>
          </a:p>
        </p:txBody>
      </p:sp>
      <p:cxnSp>
        <p:nvCxnSpPr>
          <p:cNvPr id="39" name="直線矢印コネクタ 38"/>
          <p:cNvCxnSpPr>
            <a:stCxn id="13" idx="2"/>
            <a:endCxn id="16" idx="3"/>
          </p:cNvCxnSpPr>
          <p:nvPr/>
        </p:nvCxnSpPr>
        <p:spPr>
          <a:xfrm flipH="1">
            <a:off x="5455150" y="4615439"/>
            <a:ext cx="1050899" cy="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1" name="直線矢印コネクタ 40"/>
          <p:cNvCxnSpPr>
            <a:stCxn id="14" idx="2"/>
          </p:cNvCxnSpPr>
          <p:nvPr/>
        </p:nvCxnSpPr>
        <p:spPr>
          <a:xfrm flipH="1">
            <a:off x="7336419" y="4605508"/>
            <a:ext cx="1512887" cy="9931"/>
          </a:xfrm>
          <a:prstGeom prst="straightConnector1">
            <a:avLst/>
          </a:prstGeom>
          <a:ln>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62" name="直線矢印コネクタ 61"/>
          <p:cNvCxnSpPr>
            <a:stCxn id="15" idx="2"/>
            <a:endCxn id="12" idx="6"/>
          </p:cNvCxnSpPr>
          <p:nvPr/>
        </p:nvCxnSpPr>
        <p:spPr>
          <a:xfrm flipH="1">
            <a:off x="1997816" y="4605508"/>
            <a:ext cx="1052881" cy="3881"/>
          </a:xfrm>
          <a:prstGeom prst="straightConnector1">
            <a:avLst/>
          </a:prstGeom>
          <a:ln>
            <a:solidFill>
              <a:schemeClr val="tx1"/>
            </a:solidFill>
            <a:tailEnd type="triangle"/>
          </a:ln>
        </p:spPr>
        <p:style>
          <a:lnRef idx="1">
            <a:schemeClr val="accent6"/>
          </a:lnRef>
          <a:fillRef idx="0">
            <a:schemeClr val="accent6"/>
          </a:fillRef>
          <a:effectRef idx="0">
            <a:schemeClr val="accent6"/>
          </a:effectRef>
          <a:fontRef idx="minor">
            <a:schemeClr val="tx1"/>
          </a:fontRef>
        </p:style>
      </p:cxnSp>
      <p:sp>
        <p:nvSpPr>
          <p:cNvPr id="69" name="Rectangle 10"/>
          <p:cNvSpPr>
            <a:spLocks noChangeArrowheads="1"/>
          </p:cNvSpPr>
          <p:nvPr/>
        </p:nvSpPr>
        <p:spPr bwMode="auto">
          <a:xfrm>
            <a:off x="1147666" y="6070701"/>
            <a:ext cx="1005821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理事会運営や評議員会運営にかかる指導監査での指摘は、制度</a:t>
            </a:r>
            <a:r>
              <a:rPr kumimoji="0" lang="ja-JP" altLang="en-US" sz="1200" dirty="0">
                <a:latin typeface="ＭＳ 明朝" panose="02020609040205080304" pitchFamily="17" charset="-128"/>
                <a:ea typeface="ＭＳ 明朝" panose="02020609040205080304" pitchFamily="17" charset="-128"/>
              </a:rPr>
              <a:t>改革</a:t>
            </a:r>
            <a:r>
              <a:rPr kumimoji="0" lang="ja-JP" altLang="en-US" sz="1200" dirty="0" smtClean="0">
                <a:latin typeface="ＭＳ 明朝" panose="02020609040205080304" pitchFamily="17" charset="-128"/>
                <a:ea typeface="ＭＳ 明朝" panose="02020609040205080304" pitchFamily="17" charset="-128"/>
              </a:rPr>
              <a:t>後しばらく経った今でも、依然として多く行われています。</a:t>
            </a:r>
            <a:endParaRPr kumimoji="0" lang="en-US" altLang="ja-JP" sz="1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違反の多くは、実際には単なる手続き上のミスによるものですが、</a:t>
            </a:r>
            <a:r>
              <a:rPr kumimoji="0" lang="ja-JP" altLang="en-US" sz="1200" u="sng" dirty="0" smtClean="0">
                <a:latin typeface="ＭＳ 明朝" panose="02020609040205080304" pitchFamily="17" charset="-128"/>
                <a:ea typeface="ＭＳ 明朝" panose="02020609040205080304" pitchFamily="17" charset="-128"/>
              </a:rPr>
              <a:t>第三者から見た場合、ガバナンスの不備を疑われかねないものです。</a:t>
            </a:r>
            <a:endParaRPr kumimoji="0" lang="en-US" altLang="ja-JP" sz="1200" u="sng"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この冊子を参考に、</a:t>
            </a:r>
            <a:r>
              <a:rPr kumimoji="0" lang="ja-JP" altLang="en-US" sz="1200" dirty="0">
                <a:latin typeface="ＭＳ 明朝" panose="02020609040205080304" pitchFamily="17" charset="-128"/>
                <a:ea typeface="ＭＳ 明朝" panose="02020609040205080304" pitchFamily="17" charset="-128"/>
              </a:rPr>
              <a:t>ガバナンス</a:t>
            </a:r>
            <a:r>
              <a:rPr kumimoji="0" lang="ja-JP" altLang="en-US" sz="1200" dirty="0" smtClean="0">
                <a:latin typeface="ＭＳ 明朝" panose="02020609040205080304" pitchFamily="17" charset="-128"/>
                <a:ea typeface="ＭＳ 明朝" panose="02020609040205080304" pitchFamily="17" charset="-128"/>
              </a:rPr>
              <a:t>の不備を疑われない運営の一助としていただけると幸いです。</a:t>
            </a:r>
            <a:endParaRPr kumimoji="0" lang="ja-JP" altLang="ja-JP" sz="12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0" name="角丸四角形 69"/>
          <p:cNvSpPr/>
          <p:nvPr/>
        </p:nvSpPr>
        <p:spPr>
          <a:xfrm>
            <a:off x="961051" y="99364"/>
            <a:ext cx="9902021" cy="3765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１　社会福祉法人の置かれている状況と、求められているガバナンスについて</a:t>
            </a:r>
            <a:endParaRPr kumimoji="1" lang="ja-JP" altLang="en-US" b="1" dirty="0">
              <a:solidFill>
                <a:schemeClr val="tx1"/>
              </a:solidFill>
            </a:endParaRPr>
          </a:p>
        </p:txBody>
      </p:sp>
      <p:sp>
        <p:nvSpPr>
          <p:cNvPr id="73" name="テキスト ボックス 72"/>
          <p:cNvSpPr txBox="1"/>
          <p:nvPr/>
        </p:nvSpPr>
        <p:spPr>
          <a:xfrm>
            <a:off x="5437931" y="4296148"/>
            <a:ext cx="1094232" cy="253916"/>
          </a:xfrm>
          <a:prstGeom prst="rect">
            <a:avLst/>
          </a:prstGeom>
          <a:noFill/>
        </p:spPr>
        <p:txBody>
          <a:bodyPr wrap="square" rtlCol="0">
            <a:spAutoFit/>
          </a:bodyPr>
          <a:lstStyle/>
          <a:p>
            <a:pPr algn="ctr"/>
            <a:r>
              <a:rPr lang="ja-JP" altLang="en-US" sz="1050" dirty="0" smtClean="0">
                <a:latin typeface="游明朝 Demibold" panose="02020600000000000000" pitchFamily="18" charset="-128"/>
                <a:ea typeface="游明朝 Demibold" panose="02020600000000000000" pitchFamily="18" charset="-128"/>
              </a:rPr>
              <a:t>理事会で意見</a:t>
            </a:r>
            <a:endParaRPr kumimoji="1" lang="ja-JP" altLang="en-US" sz="1050" dirty="0">
              <a:latin typeface="游明朝 Demibold" panose="02020600000000000000" pitchFamily="18" charset="-128"/>
              <a:ea typeface="游明朝 Demibold" panose="02020600000000000000" pitchFamily="18" charset="-128"/>
            </a:endParaRPr>
          </a:p>
        </p:txBody>
      </p:sp>
      <p:sp>
        <p:nvSpPr>
          <p:cNvPr id="7" name="角丸四角形 6"/>
          <p:cNvSpPr/>
          <p:nvPr/>
        </p:nvSpPr>
        <p:spPr>
          <a:xfrm>
            <a:off x="1134042" y="3904488"/>
            <a:ext cx="6202376" cy="1389888"/>
          </a:xfrm>
          <a:prstGeom prst="round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0217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61051" y="99576"/>
            <a:ext cx="10459805" cy="3765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２　理事会の開催手順</a:t>
            </a:r>
            <a:endParaRPr kumimoji="1" lang="ja-JP" altLang="en-US" b="1" dirty="0">
              <a:solidFill>
                <a:schemeClr val="tx1"/>
              </a:solidFill>
            </a:endParaRPr>
          </a:p>
        </p:txBody>
      </p:sp>
      <p:sp>
        <p:nvSpPr>
          <p:cNvPr id="7" name="角丸四角形 6"/>
          <p:cNvSpPr/>
          <p:nvPr/>
        </p:nvSpPr>
        <p:spPr>
          <a:xfrm>
            <a:off x="1490472" y="1042416"/>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事前調整</a:t>
            </a:r>
            <a:endParaRPr kumimoji="1" lang="en-US" altLang="ja-JP" sz="1200" b="1" dirty="0" smtClean="0">
              <a:solidFill>
                <a:schemeClr val="tx1"/>
              </a:solidFill>
            </a:endParaRPr>
          </a:p>
          <a:p>
            <a:pPr algn="ctr"/>
            <a:r>
              <a:rPr lang="ja-JP" altLang="en-US" sz="1200" b="1" spc="-150" dirty="0" smtClean="0">
                <a:solidFill>
                  <a:schemeClr val="tx1"/>
                </a:solidFill>
              </a:rPr>
              <a:t>（理事・監事）</a:t>
            </a:r>
            <a:endParaRPr kumimoji="1" lang="ja-JP" altLang="en-US" sz="1200" b="1" spc="-150" dirty="0">
              <a:solidFill>
                <a:schemeClr val="tx1"/>
              </a:solidFill>
            </a:endParaRPr>
          </a:p>
        </p:txBody>
      </p:sp>
      <p:sp>
        <p:nvSpPr>
          <p:cNvPr id="8" name="角丸四角形 7"/>
          <p:cNvSpPr/>
          <p:nvPr/>
        </p:nvSpPr>
        <p:spPr>
          <a:xfrm>
            <a:off x="4153662" y="1042416"/>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招集通知</a:t>
            </a:r>
            <a:endParaRPr kumimoji="1" lang="ja-JP" altLang="en-US" sz="1200" b="1" dirty="0">
              <a:solidFill>
                <a:schemeClr val="tx1"/>
              </a:solidFill>
            </a:endParaRPr>
          </a:p>
        </p:txBody>
      </p:sp>
      <p:sp>
        <p:nvSpPr>
          <p:cNvPr id="9" name="角丸四角形 8"/>
          <p:cNvSpPr/>
          <p:nvPr/>
        </p:nvSpPr>
        <p:spPr>
          <a:xfrm>
            <a:off x="6966204" y="1042416"/>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理事会</a:t>
            </a:r>
            <a:endParaRPr kumimoji="1" lang="ja-JP" altLang="en-US" sz="1200" b="1" dirty="0">
              <a:solidFill>
                <a:schemeClr val="tx1"/>
              </a:solidFill>
            </a:endParaRPr>
          </a:p>
        </p:txBody>
      </p:sp>
      <p:sp>
        <p:nvSpPr>
          <p:cNvPr id="10" name="角丸四角形 9"/>
          <p:cNvSpPr/>
          <p:nvPr/>
        </p:nvSpPr>
        <p:spPr>
          <a:xfrm>
            <a:off x="9939528" y="1042416"/>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議事録作成</a:t>
            </a:r>
            <a:endParaRPr kumimoji="1" lang="ja-JP" altLang="en-US" sz="1200" b="1" dirty="0">
              <a:solidFill>
                <a:schemeClr val="tx1"/>
              </a:solidFill>
            </a:endParaRPr>
          </a:p>
        </p:txBody>
      </p:sp>
      <p:sp>
        <p:nvSpPr>
          <p:cNvPr id="11" name="角丸四角形 10"/>
          <p:cNvSpPr/>
          <p:nvPr/>
        </p:nvSpPr>
        <p:spPr>
          <a:xfrm>
            <a:off x="4153662" y="378866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50" dirty="0" smtClean="0">
                <a:solidFill>
                  <a:schemeClr val="tx1"/>
                </a:solidFill>
              </a:rPr>
              <a:t>決議省略の提案</a:t>
            </a:r>
            <a:endParaRPr kumimoji="1" lang="ja-JP" altLang="en-US" sz="1200" b="1" spc="-150" dirty="0">
              <a:solidFill>
                <a:schemeClr val="tx1"/>
              </a:solidFill>
            </a:endParaRPr>
          </a:p>
        </p:txBody>
      </p:sp>
      <p:sp>
        <p:nvSpPr>
          <p:cNvPr id="12" name="角丸四角形 11"/>
          <p:cNvSpPr/>
          <p:nvPr/>
        </p:nvSpPr>
        <p:spPr>
          <a:xfrm>
            <a:off x="6966204" y="378866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50" dirty="0" smtClean="0">
                <a:solidFill>
                  <a:schemeClr val="tx1"/>
                </a:solidFill>
              </a:rPr>
              <a:t>決議省略の成立</a:t>
            </a:r>
            <a:endParaRPr kumimoji="1" lang="ja-JP" altLang="en-US" sz="1200" b="1" spc="-150" dirty="0">
              <a:solidFill>
                <a:schemeClr val="tx1"/>
              </a:solidFill>
            </a:endParaRPr>
          </a:p>
        </p:txBody>
      </p:sp>
      <p:cxnSp>
        <p:nvCxnSpPr>
          <p:cNvPr id="14" name="直線矢印コネクタ 13"/>
          <p:cNvCxnSpPr>
            <a:stCxn id="7" idx="3"/>
            <a:endCxn id="8" idx="1"/>
          </p:cNvCxnSpPr>
          <p:nvPr/>
        </p:nvCxnSpPr>
        <p:spPr>
          <a:xfrm>
            <a:off x="2743200" y="1261872"/>
            <a:ext cx="141046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8" idx="3"/>
            <a:endCxn id="9" idx="1"/>
          </p:cNvCxnSpPr>
          <p:nvPr/>
        </p:nvCxnSpPr>
        <p:spPr>
          <a:xfrm>
            <a:off x="5406390" y="1261872"/>
            <a:ext cx="1559814"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3"/>
            <a:endCxn id="10" idx="1"/>
          </p:cNvCxnSpPr>
          <p:nvPr/>
        </p:nvCxnSpPr>
        <p:spPr>
          <a:xfrm>
            <a:off x="8218932" y="1261872"/>
            <a:ext cx="172059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3"/>
            <a:endCxn id="11" idx="1"/>
          </p:cNvCxnSpPr>
          <p:nvPr/>
        </p:nvCxnSpPr>
        <p:spPr>
          <a:xfrm>
            <a:off x="2743200" y="1261872"/>
            <a:ext cx="1410462" cy="274624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1" idx="3"/>
            <a:endCxn id="12" idx="1"/>
          </p:cNvCxnSpPr>
          <p:nvPr/>
        </p:nvCxnSpPr>
        <p:spPr>
          <a:xfrm>
            <a:off x="5406390" y="4008120"/>
            <a:ext cx="15598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2" idx="3"/>
            <a:endCxn id="10" idx="1"/>
          </p:cNvCxnSpPr>
          <p:nvPr/>
        </p:nvCxnSpPr>
        <p:spPr>
          <a:xfrm flipV="1">
            <a:off x="8218932" y="1261872"/>
            <a:ext cx="1720596" cy="2746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845752" y="1770710"/>
            <a:ext cx="2152269" cy="1107996"/>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（調整が必要と思われる事項）</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・理事の日程調整</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・監事の日程調整</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 ・議題の調整</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テレビ</a:t>
            </a:r>
            <a:r>
              <a:rPr lang="ja-JP" altLang="en-US" sz="1100" dirty="0" smtClean="0">
                <a:latin typeface="ＭＳ 明朝" panose="02020609040205080304" pitchFamily="17" charset="-128"/>
                <a:ea typeface="ＭＳ 明朝" panose="02020609040205080304" pitchFamily="17" charset="-128"/>
              </a:rPr>
              <a:t>会議等の可否</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・決議省略で行うか 等</a:t>
            </a:r>
            <a:endParaRPr lang="en-US" altLang="ja-JP" sz="1100" dirty="0" smtClean="0">
              <a:latin typeface="ＭＳ 明朝" panose="02020609040205080304" pitchFamily="17" charset="-128"/>
              <a:ea typeface="ＭＳ 明朝" panose="02020609040205080304" pitchFamily="17" charset="-128"/>
            </a:endParaRPr>
          </a:p>
        </p:txBody>
      </p:sp>
      <p:sp>
        <p:nvSpPr>
          <p:cNvPr id="27" name="テキスト ボックス 26"/>
          <p:cNvSpPr txBox="1"/>
          <p:nvPr/>
        </p:nvSpPr>
        <p:spPr>
          <a:xfrm>
            <a:off x="882014" y="3094936"/>
            <a:ext cx="2018920" cy="275460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（注意点）</a:t>
            </a:r>
            <a:endParaRPr lang="en-US" altLang="ja-JP" sz="1100" dirty="0" smtClean="0">
              <a:latin typeface="游明朝 Demibold" panose="02020600000000000000" pitchFamily="18" charset="-128"/>
              <a:ea typeface="游明朝 Demibold" panose="02020600000000000000" pitchFamily="18" charset="-128"/>
            </a:endParaRPr>
          </a:p>
          <a:p>
            <a:pPr algn="ctr"/>
            <a:endParaRPr lang="en-US" altLang="ja-JP" sz="2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〇　理事や監事が２回以上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連続して欠席した場合や、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監事が１人も出席しない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理事会の開催は、</a:t>
            </a:r>
            <a:r>
              <a:rPr lang="ja-JP" altLang="en-US" sz="1100" dirty="0" smtClean="0">
                <a:solidFill>
                  <a:srgbClr val="FF0000"/>
                </a:solidFill>
                <a:latin typeface="ＭＳ 明朝" panose="02020609040205080304" pitchFamily="17" charset="-128"/>
                <a:ea typeface="ＭＳ 明朝" panose="02020609040205080304" pitchFamily="17" charset="-128"/>
              </a:rPr>
              <a:t>文書指摘</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の対象となります。</a:t>
            </a:r>
            <a:r>
              <a:rPr lang="ja-JP" altLang="en-US" sz="1100" dirty="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役割</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の重要性を考えると、連続</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err="1" smtClean="0">
                <a:latin typeface="ＭＳ 明朝" panose="02020609040205080304" pitchFamily="17" charset="-128"/>
                <a:ea typeface="ＭＳ 明朝" panose="02020609040205080304" pitchFamily="17" charset="-128"/>
              </a:rPr>
              <a:t>か</a:t>
            </a:r>
            <a:r>
              <a:rPr lang="ja-JP" altLang="en-US" sz="1100" dirty="0" smtClean="0">
                <a:latin typeface="ＭＳ 明朝" panose="02020609040205080304" pitchFamily="17" charset="-128"/>
                <a:ea typeface="ＭＳ 明朝" panose="02020609040205080304" pitchFamily="17" charset="-128"/>
              </a:rPr>
              <a:t>どうかに限らず欠席自体</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が好ましくありません。）</a:t>
            </a:r>
            <a:endParaRPr lang="en-US" altLang="ja-JP" sz="1100" dirty="0" smtClean="0">
              <a:latin typeface="ＭＳ 明朝" panose="02020609040205080304" pitchFamily="17" charset="-128"/>
              <a:ea typeface="ＭＳ 明朝" panose="02020609040205080304" pitchFamily="17" charset="-128"/>
            </a:endParaRPr>
          </a:p>
          <a:p>
            <a:endParaRPr lang="en-US" altLang="ja-JP" sz="6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〇　軽微な案件以外で、決議</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省略を検討する場合には、　</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テレビ</a:t>
            </a:r>
            <a:r>
              <a:rPr lang="ja-JP" altLang="en-US" sz="1100" dirty="0" smtClean="0">
                <a:latin typeface="ＭＳ 明朝" panose="02020609040205080304" pitchFamily="17" charset="-128"/>
                <a:ea typeface="ＭＳ 明朝" panose="02020609040205080304" pitchFamily="17" charset="-128"/>
              </a:rPr>
              <a:t>会議、</a:t>
            </a:r>
            <a:r>
              <a:rPr lang="ja-JP" altLang="en-US" sz="1100" dirty="0">
                <a:latin typeface="ＭＳ 明朝" panose="02020609040205080304" pitchFamily="17" charset="-128"/>
                <a:ea typeface="ＭＳ 明朝" panose="02020609040205080304" pitchFamily="17" charset="-128"/>
              </a:rPr>
              <a:t>リモート</a:t>
            </a:r>
            <a:r>
              <a:rPr lang="ja-JP" altLang="en-US" sz="1100" dirty="0" smtClean="0">
                <a:latin typeface="ＭＳ 明朝" panose="02020609040205080304" pitchFamily="17" charset="-128"/>
                <a:ea typeface="ＭＳ 明朝" panose="02020609040205080304" pitchFamily="17" charset="-128"/>
              </a:rPr>
              <a:t>会議</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等の実施も検討するように</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してください。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（評議員会も同様）</a:t>
            </a:r>
            <a:endParaRPr lang="en-US" altLang="ja-JP" sz="1100" dirty="0" smtClean="0">
              <a:latin typeface="ＭＳ 明朝" panose="02020609040205080304" pitchFamily="17" charset="-128"/>
              <a:ea typeface="ＭＳ 明朝" panose="02020609040205080304" pitchFamily="17" charset="-128"/>
            </a:endParaRPr>
          </a:p>
        </p:txBody>
      </p:sp>
      <p:graphicFrame>
        <p:nvGraphicFramePr>
          <p:cNvPr id="29" name="オブジェクト 28"/>
          <p:cNvGraphicFramePr>
            <a:graphicFrameLocks noChangeAspect="1"/>
          </p:cNvGraphicFramePr>
          <p:nvPr>
            <p:extLst>
              <p:ext uri="{D42A27DB-BD31-4B8C-83A1-F6EECF244321}">
                <p14:modId xmlns:p14="http://schemas.microsoft.com/office/powerpoint/2010/main" val="2316307008"/>
              </p:ext>
            </p:extLst>
          </p:nvPr>
        </p:nvGraphicFramePr>
        <p:xfrm>
          <a:off x="9555480" y="5045825"/>
          <a:ext cx="1748758" cy="1660025"/>
        </p:xfrm>
        <a:graphic>
          <a:graphicData uri="http://schemas.openxmlformats.org/presentationml/2006/ole">
            <mc:AlternateContent xmlns:mc="http://schemas.openxmlformats.org/markup-compatibility/2006">
              <mc:Choice xmlns:v="urn:schemas-microsoft-com:vml" Requires="v">
                <p:oleObj spid="_x0000_s2248" name="ワークシート" r:id="rId4" imgW="1501056" imgH="1424929" progId="Excel.Sheet.12">
                  <p:embed/>
                </p:oleObj>
              </mc:Choice>
              <mc:Fallback>
                <p:oleObj name="ワークシート" r:id="rId4" imgW="1501056" imgH="1424929" progId="Excel.Sheet.12">
                  <p:embed/>
                  <p:pic>
                    <p:nvPicPr>
                      <p:cNvPr id="0" name=""/>
                      <p:cNvPicPr/>
                      <p:nvPr/>
                    </p:nvPicPr>
                    <p:blipFill>
                      <a:blip r:embed="rId5"/>
                      <a:stretch>
                        <a:fillRect/>
                      </a:stretch>
                    </p:blipFill>
                    <p:spPr>
                      <a:xfrm>
                        <a:off x="9555480" y="5045825"/>
                        <a:ext cx="1748758" cy="1660025"/>
                      </a:xfrm>
                      <a:prstGeom prst="rect">
                        <a:avLst/>
                      </a:prstGeom>
                    </p:spPr>
                  </p:pic>
                </p:oleObj>
              </mc:Fallback>
            </mc:AlternateContent>
          </a:graphicData>
        </a:graphic>
      </p:graphicFrame>
      <p:sp>
        <p:nvSpPr>
          <p:cNvPr id="30" name="テキスト ボックス 29"/>
          <p:cNvSpPr txBox="1"/>
          <p:nvPr/>
        </p:nvSpPr>
        <p:spPr>
          <a:xfrm>
            <a:off x="3849873" y="1578379"/>
            <a:ext cx="1865377" cy="170816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開催日まで中７日以上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空けているか（理事と監</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事全員の同意があれば招</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集通知の省略可能。ただ</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し、同意を書面やメール</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等で残すこと）</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定款等で定める招集権</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者名で通知しているか</a:t>
            </a:r>
            <a:endParaRPr lang="en-US" altLang="ja-JP" sz="1100" dirty="0" smtClean="0">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3770244" y="4293197"/>
            <a:ext cx="2264796" cy="249299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決議省略で行えることが</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定款に明記されているか</a:t>
            </a:r>
            <a:endParaRPr lang="en-US" altLang="ja-JP" sz="1100" dirty="0" smtClean="0">
              <a:latin typeface="ＭＳ 明朝" panose="02020609040205080304" pitchFamily="17" charset="-128"/>
              <a:ea typeface="ＭＳ 明朝" panose="02020609040205080304" pitchFamily="17" charset="-128"/>
            </a:endParaRPr>
          </a:p>
          <a:p>
            <a:r>
              <a:rPr lang="ja-JP" altLang="en-US" sz="1100" spc="-300" dirty="0">
                <a:latin typeface="ＭＳ 明朝" panose="02020609040205080304" pitchFamily="17" charset="-128"/>
                <a:ea typeface="ＭＳ 明朝" panose="02020609040205080304" pitchFamily="17" charset="-128"/>
              </a:rPr>
              <a:t> </a:t>
            </a:r>
            <a:r>
              <a:rPr lang="ja-JP" altLang="en-US" sz="1100" spc="-300" dirty="0" smtClean="0">
                <a:latin typeface="ＭＳ 明朝" panose="02020609040205080304" pitchFamily="17" charset="-128"/>
                <a:ea typeface="ＭＳ 明朝" panose="02020609040205080304" pitchFamily="17" charset="-128"/>
              </a:rPr>
              <a:t> （</a:t>
            </a:r>
            <a:r>
              <a:rPr lang="en-US" altLang="ja-JP" sz="1100" spc="-300" dirty="0" smtClean="0">
                <a:latin typeface="ＭＳ 明朝" panose="02020609040205080304" pitchFamily="17" charset="-128"/>
                <a:ea typeface="ＭＳ 明朝" panose="02020609040205080304" pitchFamily="17" charset="-128"/>
              </a:rPr>
              <a:t>※ </a:t>
            </a:r>
            <a:r>
              <a:rPr lang="ja-JP" altLang="en-US" sz="1100" spc="-300" dirty="0" smtClean="0">
                <a:latin typeface="ＭＳ 明朝" panose="02020609040205080304" pitchFamily="17" charset="-128"/>
                <a:ea typeface="ＭＳ 明朝" panose="02020609040205080304" pitchFamily="17" charset="-128"/>
              </a:rPr>
              <a:t>評議員会の場合は、定款の定め不要）</a:t>
            </a:r>
            <a:endParaRPr lang="en-US" altLang="ja-JP" sz="1100" spc="-3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提案書に、何を決議する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かが明記されているか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議題を判断するための、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十分な資料を添付したか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特別の利害関係の有無を</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確認しているか</a:t>
            </a:r>
            <a:endParaRPr lang="en-US" altLang="ja-JP" sz="200" dirty="0" smtClean="0">
              <a:latin typeface="ＭＳ 明朝" panose="02020609040205080304" pitchFamily="17" charset="-128"/>
              <a:ea typeface="ＭＳ 明朝" panose="02020609040205080304" pitchFamily="17" charset="-128"/>
            </a:endParaRPr>
          </a:p>
          <a:p>
            <a:endParaRPr lang="en-US" altLang="ja-JP" sz="400" dirty="0">
              <a:latin typeface="ＭＳ 明朝" panose="02020609040205080304" pitchFamily="17" charset="-128"/>
              <a:ea typeface="ＭＳ 明朝" panose="02020609040205080304" pitchFamily="17" charset="-128"/>
            </a:endParaRPr>
          </a:p>
          <a:p>
            <a:r>
              <a:rPr lang="en-US" altLang="ja-JP" sz="1100" dirty="0" smtClean="0">
                <a:solidFill>
                  <a:srgbClr val="FF0000"/>
                </a:solidFill>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重大な案件は、対面（テ</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レビ</a:t>
            </a:r>
            <a:r>
              <a:rPr lang="ja-JP" altLang="en-US" sz="1100" dirty="0" smtClean="0">
                <a:solidFill>
                  <a:srgbClr val="FF0000"/>
                </a:solidFill>
                <a:latin typeface="ＭＳ 明朝" panose="02020609040205080304" pitchFamily="17" charset="-128"/>
                <a:ea typeface="ＭＳ 明朝" panose="02020609040205080304" pitchFamily="17" charset="-128"/>
              </a:rPr>
              <a:t>会議等を含む）で行う</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ことが望ましいと言えます。</a:t>
            </a:r>
            <a:endParaRPr lang="en-US" altLang="ja-JP" sz="1100" dirty="0" smtClean="0">
              <a:solidFill>
                <a:srgbClr val="FF0000"/>
              </a:solidFill>
              <a:latin typeface="ＭＳ 明朝" panose="02020609040205080304" pitchFamily="17" charset="-128"/>
              <a:ea typeface="ＭＳ 明朝" panose="02020609040205080304" pitchFamily="17" charset="-128"/>
            </a:endParaRPr>
          </a:p>
        </p:txBody>
      </p:sp>
      <p:sp>
        <p:nvSpPr>
          <p:cNvPr id="32" name="テキスト ボックス 31"/>
          <p:cNvSpPr txBox="1"/>
          <p:nvPr/>
        </p:nvSpPr>
        <p:spPr>
          <a:xfrm>
            <a:off x="6508557" y="4293197"/>
            <a:ext cx="2168022" cy="2446824"/>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理事全員の同意書があるか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（提案者含む）</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監事全員の異議を述べない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旨の書類があるか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全員の同意が揃った時点</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で成立します。</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提案者の理事の同意書も</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忘れずに取得してください。</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上記チェックポイントを、</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２つとも満たさない場合は、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事前調整に戻り、対面での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開催を準備します</a:t>
            </a:r>
            <a:r>
              <a:rPr lang="ja-JP" altLang="en-US" sz="1100" dirty="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p:txBody>
      </p:sp>
      <p:sp>
        <p:nvSpPr>
          <p:cNvPr id="33" name="テキスト ボックス 32"/>
          <p:cNvSpPr txBox="1"/>
          <p:nvPr/>
        </p:nvSpPr>
        <p:spPr>
          <a:xfrm>
            <a:off x="9555479" y="4686828"/>
            <a:ext cx="1796730" cy="246221"/>
          </a:xfrm>
          <a:prstGeom prst="rect">
            <a:avLst/>
          </a:prstGeom>
          <a:noFill/>
        </p:spPr>
        <p:txBody>
          <a:bodyPr wrap="square" rtlCol="0">
            <a:spAutoFit/>
          </a:bodyPr>
          <a:lstStyle/>
          <a:p>
            <a:pPr algn="ctr"/>
            <a:r>
              <a:rPr lang="ja-JP" altLang="en-US" sz="1000" dirty="0" smtClean="0">
                <a:latin typeface="游明朝 Demibold" panose="02020600000000000000" pitchFamily="18" charset="-128"/>
                <a:ea typeface="游明朝 Demibold" panose="02020600000000000000" pitchFamily="18" charset="-128"/>
              </a:rPr>
              <a:t>（参照：中７日とは）</a:t>
            </a:r>
            <a:endParaRPr lang="en-US" altLang="ja-JP" sz="1000" dirty="0" smtClean="0">
              <a:latin typeface="游明朝 Demibold" panose="02020600000000000000" pitchFamily="18" charset="-128"/>
              <a:ea typeface="游明朝 Demibold" panose="02020600000000000000" pitchFamily="18" charset="-128"/>
            </a:endParaRPr>
          </a:p>
        </p:txBody>
      </p:sp>
      <p:sp>
        <p:nvSpPr>
          <p:cNvPr id="34" name="テキスト ボックス 33"/>
          <p:cNvSpPr txBox="1"/>
          <p:nvPr/>
        </p:nvSpPr>
        <p:spPr>
          <a:xfrm>
            <a:off x="5512896" y="902269"/>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（中７日以上）</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35" name="テキスト ボックス 34"/>
          <p:cNvSpPr txBox="1"/>
          <p:nvPr/>
        </p:nvSpPr>
        <p:spPr>
          <a:xfrm>
            <a:off x="6662415" y="1576856"/>
            <a:ext cx="1865377" cy="2046714"/>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議案につ</a:t>
            </a:r>
            <a:r>
              <a:rPr lang="ja-JP" altLang="en-US" sz="1100" dirty="0">
                <a:latin typeface="ＭＳ 明朝" panose="02020609040205080304" pitchFamily="17" charset="-128"/>
                <a:ea typeface="ＭＳ 明朝" panose="02020609040205080304" pitchFamily="17" charset="-128"/>
              </a:rPr>
              <a:t>き</a:t>
            </a:r>
            <a:r>
              <a:rPr lang="ja-JP" altLang="en-US" sz="1100" dirty="0" smtClean="0">
                <a:latin typeface="ＭＳ 明朝" panose="02020609040205080304" pitchFamily="17" charset="-128"/>
                <a:ea typeface="ＭＳ 明朝" panose="02020609040205080304" pitchFamily="17" charset="-128"/>
              </a:rPr>
              <a:t>特別の利害</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関係を有する者がいない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ことを確認したか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定足数、議決数は足り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ているか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評議員会の決議が必要</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な</a:t>
            </a:r>
            <a:r>
              <a:rPr lang="ja-JP" altLang="en-US" sz="1100" dirty="0" smtClean="0">
                <a:latin typeface="ＭＳ 明朝" panose="02020609040205080304" pitchFamily="17" charset="-128"/>
                <a:ea typeface="ＭＳ 明朝" panose="02020609040205080304" pitchFamily="17" charset="-128"/>
              </a:rPr>
              <a:t>事項（定款変更、役員</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の選任等）や評議員の選</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任を理事会だけで決めて</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いないか</a:t>
            </a:r>
            <a:endParaRPr lang="en-US" altLang="ja-JP" sz="1100" dirty="0" smtClean="0">
              <a:latin typeface="ＭＳ 明朝" panose="02020609040205080304" pitchFamily="17" charset="-128"/>
              <a:ea typeface="ＭＳ 明朝" panose="02020609040205080304" pitchFamily="17" charset="-128"/>
            </a:endParaRPr>
          </a:p>
        </p:txBody>
      </p:sp>
      <p:sp>
        <p:nvSpPr>
          <p:cNvPr id="36" name="テキスト ボックス 35"/>
          <p:cNvSpPr txBox="1"/>
          <p:nvPr/>
        </p:nvSpPr>
        <p:spPr>
          <a:xfrm>
            <a:off x="9555479" y="1586000"/>
            <a:ext cx="1865377" cy="1015663"/>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議事録署名人の署名又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は記名押印があるか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決議省略の場合でも、</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議事録の作成は必要です。</a:t>
            </a:r>
            <a:endParaRPr lang="en-US" altLang="ja-JP" sz="1100" dirty="0" smtClean="0">
              <a:latin typeface="ＭＳ 明朝" panose="02020609040205080304" pitchFamily="17" charset="-128"/>
              <a:ea typeface="ＭＳ 明朝" panose="02020609040205080304" pitchFamily="17" charset="-128"/>
            </a:endParaRPr>
          </a:p>
        </p:txBody>
      </p:sp>
      <p:sp>
        <p:nvSpPr>
          <p:cNvPr id="37" name="テキスト ボックス 36"/>
          <p:cNvSpPr txBox="1"/>
          <p:nvPr/>
        </p:nvSpPr>
        <p:spPr>
          <a:xfrm>
            <a:off x="2763840" y="908873"/>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（通常開催）</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38" name="テキスト ボックス 37"/>
          <p:cNvSpPr txBox="1"/>
          <p:nvPr/>
        </p:nvSpPr>
        <p:spPr>
          <a:xfrm>
            <a:off x="2778748" y="2190556"/>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（決議省略）</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2" name="テキスト ボックス 1"/>
          <p:cNvSpPr txBox="1"/>
          <p:nvPr/>
        </p:nvSpPr>
        <p:spPr>
          <a:xfrm>
            <a:off x="7480804" y="179543"/>
            <a:ext cx="3418844" cy="253916"/>
          </a:xfrm>
          <a:prstGeom prst="rect">
            <a:avLst/>
          </a:prstGeom>
          <a:noFill/>
        </p:spPr>
        <p:txBody>
          <a:bodyPr wrap="square" rtlCol="0">
            <a:spAutoFit/>
          </a:bodyPr>
          <a:lstStyle/>
          <a:p>
            <a:r>
              <a:rPr kumimoji="1" lang="ja-JP" altLang="en-US" sz="1050" dirty="0" smtClean="0"/>
              <a:t>（ガイドライン</a:t>
            </a:r>
            <a:r>
              <a:rPr kumimoji="1" lang="en-US" altLang="ja-JP" sz="1050" dirty="0" smtClean="0"/>
              <a:t>P</a:t>
            </a:r>
            <a:r>
              <a:rPr kumimoji="1" lang="ja-JP" altLang="en-US" sz="1050" dirty="0" smtClean="0"/>
              <a:t>２６～</a:t>
            </a:r>
            <a:r>
              <a:rPr kumimoji="1" lang="en-US" altLang="ja-JP" sz="1050" dirty="0" smtClean="0"/>
              <a:t>P</a:t>
            </a:r>
            <a:r>
              <a:rPr kumimoji="1" lang="ja-JP" altLang="en-US" sz="1050" dirty="0" smtClean="0"/>
              <a:t>３２参照）</a:t>
            </a:r>
            <a:endParaRPr kumimoji="1" lang="ja-JP" altLang="en-US" sz="1050" dirty="0"/>
          </a:p>
        </p:txBody>
      </p:sp>
    </p:spTree>
    <p:extLst>
      <p:ext uri="{BB962C8B-B14F-4D97-AF65-F5344CB8AC3E}">
        <p14:creationId xmlns:p14="http://schemas.microsoft.com/office/powerpoint/2010/main" val="134553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6"/>
          <p:cNvSpPr>
            <a:spLocks noChangeArrowheads="1"/>
          </p:cNvSpPr>
          <p:nvPr/>
        </p:nvSpPr>
        <p:spPr bwMode="auto">
          <a:xfrm>
            <a:off x="961052" y="1249400"/>
            <a:ext cx="4784725" cy="222122"/>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　</a:t>
            </a:r>
            <a:r>
              <a:rPr kumimoji="0" lang="ja-JP" altLang="en-US" sz="1200" b="1"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定款に、特に定めがない場合</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70" name="角丸四角形 69"/>
          <p:cNvSpPr/>
          <p:nvPr/>
        </p:nvSpPr>
        <p:spPr>
          <a:xfrm>
            <a:off x="961051" y="99364"/>
            <a:ext cx="10926149" cy="3765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３　理事長・業務執行理事による業務執行報告</a:t>
            </a:r>
            <a:endParaRPr kumimoji="1" lang="ja-JP" altLang="en-US" b="1" dirty="0">
              <a:solidFill>
                <a:schemeClr val="tx1"/>
              </a:solidFill>
            </a:endParaRPr>
          </a:p>
        </p:txBody>
      </p:sp>
      <p:sp>
        <p:nvSpPr>
          <p:cNvPr id="26" name="角丸四角形 6"/>
          <p:cNvSpPr>
            <a:spLocks noChangeArrowheads="1"/>
          </p:cNvSpPr>
          <p:nvPr/>
        </p:nvSpPr>
        <p:spPr bwMode="auto">
          <a:xfrm>
            <a:off x="961052" y="4140120"/>
            <a:ext cx="4784725" cy="222122"/>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200" b="1"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定款で、４月を超える間隔で２回以上としている場合</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10"/>
          <p:cNvSpPr>
            <a:spLocks noChangeArrowheads="1"/>
          </p:cNvSpPr>
          <p:nvPr/>
        </p:nvSpPr>
        <p:spPr bwMode="auto">
          <a:xfrm>
            <a:off x="961050" y="3483508"/>
            <a:ext cx="1059696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ＡＢ：６月５日に報告を行っているので、次の報告は、９月５日までに行う必要があります。</a:t>
            </a:r>
            <a:endParaRPr kumimoji="0" lang="en-US" altLang="ja-JP" sz="1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Ｃ　：６月５日の次に８月５日に報告を行っているので、次の報告は、１１月５日までに行う必要があります。（四半期に１回という考え方は不可）</a:t>
            </a:r>
            <a:endParaRPr kumimoji="0" lang="en-US" altLang="ja-JP" sz="1200" dirty="0" smtClean="0">
              <a:latin typeface="ＭＳ 明朝" panose="02020609040205080304" pitchFamily="17" charset="-128"/>
              <a:ea typeface="ＭＳ 明朝" panose="02020609040205080304" pitchFamily="17"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126023584"/>
              </p:ext>
            </p:extLst>
          </p:nvPr>
        </p:nvGraphicFramePr>
        <p:xfrm>
          <a:off x="1126744" y="1922879"/>
          <a:ext cx="8127994" cy="1432560"/>
        </p:xfrm>
        <a:graphic>
          <a:graphicData uri="http://schemas.openxmlformats.org/drawingml/2006/table">
            <a:tbl>
              <a:tblPr firstRow="1" bandRow="1">
                <a:tableStyleId>{5940675A-B579-460E-94D1-54222C63F5DA}</a:tableStyleId>
              </a:tblPr>
              <a:tblGrid>
                <a:gridCol w="555752">
                  <a:extLst>
                    <a:ext uri="{9D8B030D-6E8A-4147-A177-3AD203B41FA5}">
                      <a16:colId xmlns:a16="http://schemas.microsoft.com/office/drawing/2014/main" val="3085635337"/>
                    </a:ext>
                  </a:extLst>
                </a:gridCol>
                <a:gridCol w="605390">
                  <a:extLst>
                    <a:ext uri="{9D8B030D-6E8A-4147-A177-3AD203B41FA5}">
                      <a16:colId xmlns:a16="http://schemas.microsoft.com/office/drawing/2014/main" val="1817053855"/>
                    </a:ext>
                  </a:extLst>
                </a:gridCol>
                <a:gridCol w="580571">
                  <a:extLst>
                    <a:ext uri="{9D8B030D-6E8A-4147-A177-3AD203B41FA5}">
                      <a16:colId xmlns:a16="http://schemas.microsoft.com/office/drawing/2014/main" val="362737035"/>
                    </a:ext>
                  </a:extLst>
                </a:gridCol>
                <a:gridCol w="580571">
                  <a:extLst>
                    <a:ext uri="{9D8B030D-6E8A-4147-A177-3AD203B41FA5}">
                      <a16:colId xmlns:a16="http://schemas.microsoft.com/office/drawing/2014/main" val="3651871693"/>
                    </a:ext>
                  </a:extLst>
                </a:gridCol>
                <a:gridCol w="580571">
                  <a:extLst>
                    <a:ext uri="{9D8B030D-6E8A-4147-A177-3AD203B41FA5}">
                      <a16:colId xmlns:a16="http://schemas.microsoft.com/office/drawing/2014/main" val="162176956"/>
                    </a:ext>
                  </a:extLst>
                </a:gridCol>
                <a:gridCol w="580571">
                  <a:extLst>
                    <a:ext uri="{9D8B030D-6E8A-4147-A177-3AD203B41FA5}">
                      <a16:colId xmlns:a16="http://schemas.microsoft.com/office/drawing/2014/main" val="641960156"/>
                    </a:ext>
                  </a:extLst>
                </a:gridCol>
                <a:gridCol w="580571">
                  <a:extLst>
                    <a:ext uri="{9D8B030D-6E8A-4147-A177-3AD203B41FA5}">
                      <a16:colId xmlns:a16="http://schemas.microsoft.com/office/drawing/2014/main" val="2333002285"/>
                    </a:ext>
                  </a:extLst>
                </a:gridCol>
                <a:gridCol w="580571">
                  <a:extLst>
                    <a:ext uri="{9D8B030D-6E8A-4147-A177-3AD203B41FA5}">
                      <a16:colId xmlns:a16="http://schemas.microsoft.com/office/drawing/2014/main" val="3683187579"/>
                    </a:ext>
                  </a:extLst>
                </a:gridCol>
                <a:gridCol w="580571">
                  <a:extLst>
                    <a:ext uri="{9D8B030D-6E8A-4147-A177-3AD203B41FA5}">
                      <a16:colId xmlns:a16="http://schemas.microsoft.com/office/drawing/2014/main" val="3201146388"/>
                    </a:ext>
                  </a:extLst>
                </a:gridCol>
                <a:gridCol w="580571">
                  <a:extLst>
                    <a:ext uri="{9D8B030D-6E8A-4147-A177-3AD203B41FA5}">
                      <a16:colId xmlns:a16="http://schemas.microsoft.com/office/drawing/2014/main" val="2114189321"/>
                    </a:ext>
                  </a:extLst>
                </a:gridCol>
                <a:gridCol w="580571">
                  <a:extLst>
                    <a:ext uri="{9D8B030D-6E8A-4147-A177-3AD203B41FA5}">
                      <a16:colId xmlns:a16="http://schemas.microsoft.com/office/drawing/2014/main" val="2775149605"/>
                    </a:ext>
                  </a:extLst>
                </a:gridCol>
                <a:gridCol w="580571">
                  <a:extLst>
                    <a:ext uri="{9D8B030D-6E8A-4147-A177-3AD203B41FA5}">
                      <a16:colId xmlns:a16="http://schemas.microsoft.com/office/drawing/2014/main" val="1380472336"/>
                    </a:ext>
                  </a:extLst>
                </a:gridCol>
                <a:gridCol w="580571">
                  <a:extLst>
                    <a:ext uri="{9D8B030D-6E8A-4147-A177-3AD203B41FA5}">
                      <a16:colId xmlns:a16="http://schemas.microsoft.com/office/drawing/2014/main" val="3108323548"/>
                    </a:ext>
                  </a:extLst>
                </a:gridCol>
                <a:gridCol w="580571">
                  <a:extLst>
                    <a:ext uri="{9D8B030D-6E8A-4147-A177-3AD203B41FA5}">
                      <a16:colId xmlns:a16="http://schemas.microsoft.com/office/drawing/2014/main" val="3281031910"/>
                    </a:ext>
                  </a:extLst>
                </a:gridCol>
              </a:tblGrid>
              <a:tr h="0">
                <a:tc>
                  <a:txBody>
                    <a:bodyPr/>
                    <a:lstStyle/>
                    <a:p>
                      <a:pPr algn="ctr">
                        <a:lnSpc>
                          <a:spcPct val="150000"/>
                        </a:lnSpc>
                      </a:pPr>
                      <a:r>
                        <a:rPr kumimoji="1" lang="ja-JP" altLang="en-US" sz="1000" b="1" dirty="0" smtClean="0"/>
                        <a:t>事例</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４月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５月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６月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７月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８月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９月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１０月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１１月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１２月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１月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２月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t>３月</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pPr>
                      <a:r>
                        <a:rPr kumimoji="1" lang="ja-JP" altLang="en-US" sz="1000" b="1" dirty="0" smtClean="0">
                          <a:solidFill>
                            <a:srgbClr val="FF0000"/>
                          </a:solidFill>
                        </a:rPr>
                        <a:t>判定</a:t>
                      </a:r>
                      <a:endParaRPr kumimoji="1" lang="ja-JP" altLang="en-US" sz="1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771781002"/>
                  </a:ext>
                </a:extLst>
              </a:tr>
              <a:tr h="370840">
                <a:tc>
                  <a:txBody>
                    <a:bodyPr/>
                    <a:lstStyle/>
                    <a:p>
                      <a:pPr algn="ctr">
                        <a:lnSpc>
                          <a:spcPct val="150000"/>
                        </a:lnSpc>
                      </a:pPr>
                      <a:r>
                        <a:rPr kumimoji="1" lang="en-US" altLang="ja-JP" sz="1000" b="1" dirty="0" smtClean="0"/>
                        <a:t>A</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b="1" dirty="0" smtClean="0">
                          <a:solidFill>
                            <a:srgbClr val="FF0000"/>
                          </a:solidFill>
                        </a:rPr>
                        <a:t>○</a:t>
                      </a:r>
                      <a:endParaRPr kumimoji="1" lang="ja-JP" altLang="en-US" sz="1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2238318"/>
                  </a:ext>
                </a:extLst>
              </a:tr>
              <a:tr h="370840">
                <a:tc>
                  <a:txBody>
                    <a:bodyPr/>
                    <a:lstStyle/>
                    <a:p>
                      <a:pPr algn="ctr">
                        <a:lnSpc>
                          <a:spcPct val="150000"/>
                        </a:lnSpc>
                      </a:pPr>
                      <a:r>
                        <a:rPr kumimoji="1" lang="en-US" altLang="ja-JP" sz="1000" b="1" dirty="0" smtClean="0"/>
                        <a:t>B</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６日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000" b="1" dirty="0" smtClean="0">
                          <a:solidFill>
                            <a:srgbClr val="FF0000"/>
                          </a:solidFill>
                        </a:rPr>
                        <a:t>×</a:t>
                      </a:r>
                      <a:endParaRPr kumimoji="1" lang="ja-JP" altLang="en-US" sz="1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3530989"/>
                  </a:ext>
                </a:extLst>
              </a:tr>
              <a:tr h="370840">
                <a:tc>
                  <a:txBody>
                    <a:bodyPr/>
                    <a:lstStyle/>
                    <a:p>
                      <a:pPr algn="ctr">
                        <a:lnSpc>
                          <a:spcPct val="150000"/>
                        </a:lnSpc>
                      </a:pPr>
                      <a:r>
                        <a:rPr kumimoji="1" lang="en-US" altLang="ja-JP" sz="1000" b="1" dirty="0" smtClean="0"/>
                        <a:t>C</a:t>
                      </a:r>
                      <a:endParaRPr kumimoji="1" lang="ja-JP" alt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ja-JP" altLang="en-US" sz="1000" dirty="0" smtClean="0"/>
                        <a:t>５日</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kumimoji="1" lang="en-US" altLang="ja-JP" sz="1000" b="1" dirty="0" smtClean="0">
                          <a:solidFill>
                            <a:srgbClr val="FF0000"/>
                          </a:solidFill>
                        </a:rPr>
                        <a:t>×</a:t>
                      </a:r>
                      <a:endParaRPr kumimoji="1" lang="ja-JP" altLang="en-US" sz="1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9173328"/>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1236710503"/>
              </p:ext>
            </p:extLst>
          </p:nvPr>
        </p:nvGraphicFramePr>
        <p:xfrm>
          <a:off x="1126744" y="4541107"/>
          <a:ext cx="8127994" cy="1432560"/>
        </p:xfrm>
        <a:graphic>
          <a:graphicData uri="http://schemas.openxmlformats.org/drawingml/2006/table">
            <a:tbl>
              <a:tblPr firstRow="1" bandRow="1">
                <a:tableStyleId>{5940675A-B579-460E-94D1-54222C63F5DA}</a:tableStyleId>
              </a:tblPr>
              <a:tblGrid>
                <a:gridCol w="555752">
                  <a:extLst>
                    <a:ext uri="{9D8B030D-6E8A-4147-A177-3AD203B41FA5}">
                      <a16:colId xmlns:a16="http://schemas.microsoft.com/office/drawing/2014/main" val="3085635337"/>
                    </a:ext>
                  </a:extLst>
                </a:gridCol>
                <a:gridCol w="605390">
                  <a:extLst>
                    <a:ext uri="{9D8B030D-6E8A-4147-A177-3AD203B41FA5}">
                      <a16:colId xmlns:a16="http://schemas.microsoft.com/office/drawing/2014/main" val="1817053855"/>
                    </a:ext>
                  </a:extLst>
                </a:gridCol>
                <a:gridCol w="580571">
                  <a:extLst>
                    <a:ext uri="{9D8B030D-6E8A-4147-A177-3AD203B41FA5}">
                      <a16:colId xmlns:a16="http://schemas.microsoft.com/office/drawing/2014/main" val="362737035"/>
                    </a:ext>
                  </a:extLst>
                </a:gridCol>
                <a:gridCol w="580571">
                  <a:extLst>
                    <a:ext uri="{9D8B030D-6E8A-4147-A177-3AD203B41FA5}">
                      <a16:colId xmlns:a16="http://schemas.microsoft.com/office/drawing/2014/main" val="3651871693"/>
                    </a:ext>
                  </a:extLst>
                </a:gridCol>
                <a:gridCol w="580571">
                  <a:extLst>
                    <a:ext uri="{9D8B030D-6E8A-4147-A177-3AD203B41FA5}">
                      <a16:colId xmlns:a16="http://schemas.microsoft.com/office/drawing/2014/main" val="162176956"/>
                    </a:ext>
                  </a:extLst>
                </a:gridCol>
                <a:gridCol w="580571">
                  <a:extLst>
                    <a:ext uri="{9D8B030D-6E8A-4147-A177-3AD203B41FA5}">
                      <a16:colId xmlns:a16="http://schemas.microsoft.com/office/drawing/2014/main" val="641960156"/>
                    </a:ext>
                  </a:extLst>
                </a:gridCol>
                <a:gridCol w="580571">
                  <a:extLst>
                    <a:ext uri="{9D8B030D-6E8A-4147-A177-3AD203B41FA5}">
                      <a16:colId xmlns:a16="http://schemas.microsoft.com/office/drawing/2014/main" val="2333002285"/>
                    </a:ext>
                  </a:extLst>
                </a:gridCol>
                <a:gridCol w="580571">
                  <a:extLst>
                    <a:ext uri="{9D8B030D-6E8A-4147-A177-3AD203B41FA5}">
                      <a16:colId xmlns:a16="http://schemas.microsoft.com/office/drawing/2014/main" val="3683187579"/>
                    </a:ext>
                  </a:extLst>
                </a:gridCol>
                <a:gridCol w="580571">
                  <a:extLst>
                    <a:ext uri="{9D8B030D-6E8A-4147-A177-3AD203B41FA5}">
                      <a16:colId xmlns:a16="http://schemas.microsoft.com/office/drawing/2014/main" val="3201146388"/>
                    </a:ext>
                  </a:extLst>
                </a:gridCol>
                <a:gridCol w="580571">
                  <a:extLst>
                    <a:ext uri="{9D8B030D-6E8A-4147-A177-3AD203B41FA5}">
                      <a16:colId xmlns:a16="http://schemas.microsoft.com/office/drawing/2014/main" val="2114189321"/>
                    </a:ext>
                  </a:extLst>
                </a:gridCol>
                <a:gridCol w="580571">
                  <a:extLst>
                    <a:ext uri="{9D8B030D-6E8A-4147-A177-3AD203B41FA5}">
                      <a16:colId xmlns:a16="http://schemas.microsoft.com/office/drawing/2014/main" val="2775149605"/>
                    </a:ext>
                  </a:extLst>
                </a:gridCol>
                <a:gridCol w="580571">
                  <a:extLst>
                    <a:ext uri="{9D8B030D-6E8A-4147-A177-3AD203B41FA5}">
                      <a16:colId xmlns:a16="http://schemas.microsoft.com/office/drawing/2014/main" val="1380472336"/>
                    </a:ext>
                  </a:extLst>
                </a:gridCol>
                <a:gridCol w="580571">
                  <a:extLst>
                    <a:ext uri="{9D8B030D-6E8A-4147-A177-3AD203B41FA5}">
                      <a16:colId xmlns:a16="http://schemas.microsoft.com/office/drawing/2014/main" val="3108323548"/>
                    </a:ext>
                  </a:extLst>
                </a:gridCol>
                <a:gridCol w="580571">
                  <a:extLst>
                    <a:ext uri="{9D8B030D-6E8A-4147-A177-3AD203B41FA5}">
                      <a16:colId xmlns:a16="http://schemas.microsoft.com/office/drawing/2014/main" val="3281031910"/>
                    </a:ext>
                  </a:extLst>
                </a:gridCol>
              </a:tblGrid>
              <a:tr h="0">
                <a:tc>
                  <a:txBody>
                    <a:bodyPr/>
                    <a:lstStyle/>
                    <a:p>
                      <a:pPr algn="ctr">
                        <a:lnSpc>
                          <a:spcPct val="150000"/>
                        </a:lnSpc>
                      </a:pPr>
                      <a:r>
                        <a:rPr kumimoji="1" lang="ja-JP" altLang="en-US" sz="1000" b="1" dirty="0" smtClean="0"/>
                        <a:t>事例</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４月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５月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６月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７月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８月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９月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１０月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１１月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１２月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１月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２月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t>３月</a:t>
                      </a:r>
                      <a:endParaRPr kumimoji="1" lang="ja-JP" altLang="en-US" sz="1000" b="1" dirty="0"/>
                    </a:p>
                  </a:txBody>
                  <a:tcPr>
                    <a:solidFill>
                      <a:schemeClr val="accent4">
                        <a:lumMod val="20000"/>
                        <a:lumOff val="80000"/>
                      </a:schemeClr>
                    </a:solidFill>
                  </a:tcPr>
                </a:tc>
                <a:tc>
                  <a:txBody>
                    <a:bodyPr/>
                    <a:lstStyle/>
                    <a:p>
                      <a:pPr algn="ctr">
                        <a:lnSpc>
                          <a:spcPct val="150000"/>
                        </a:lnSpc>
                      </a:pPr>
                      <a:r>
                        <a:rPr kumimoji="1" lang="ja-JP" altLang="en-US" sz="1000" b="1" dirty="0" smtClean="0">
                          <a:solidFill>
                            <a:srgbClr val="FF0000"/>
                          </a:solidFill>
                        </a:rPr>
                        <a:t>判定</a:t>
                      </a:r>
                      <a:endParaRPr kumimoji="1" lang="ja-JP" altLang="en-US" sz="1000" b="1" dirty="0">
                        <a:solidFill>
                          <a:srgbClr val="FF0000"/>
                        </a:solidFill>
                      </a:endParaRPr>
                    </a:p>
                  </a:txBody>
                  <a:tcPr>
                    <a:solidFill>
                      <a:schemeClr val="accent4">
                        <a:lumMod val="20000"/>
                        <a:lumOff val="80000"/>
                      </a:schemeClr>
                    </a:solidFill>
                  </a:tcPr>
                </a:tc>
                <a:extLst>
                  <a:ext uri="{0D108BD9-81ED-4DB2-BD59-A6C34878D82A}">
                    <a16:rowId xmlns:a16="http://schemas.microsoft.com/office/drawing/2014/main" val="1771781002"/>
                  </a:ext>
                </a:extLst>
              </a:tr>
              <a:tr h="370840">
                <a:tc>
                  <a:txBody>
                    <a:bodyPr/>
                    <a:lstStyle/>
                    <a:p>
                      <a:pPr algn="ctr">
                        <a:lnSpc>
                          <a:spcPct val="150000"/>
                        </a:lnSpc>
                      </a:pPr>
                      <a:r>
                        <a:rPr kumimoji="1" lang="en-US" altLang="ja-JP" sz="1000" b="1" dirty="0" smtClean="0"/>
                        <a:t>A</a:t>
                      </a:r>
                      <a:endParaRPr kumimoji="1" lang="ja-JP" altLang="en-US" sz="1000" b="1"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６日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b="1" dirty="0" smtClean="0">
                          <a:solidFill>
                            <a:srgbClr val="FF0000"/>
                          </a:solidFill>
                        </a:rPr>
                        <a:t>○</a:t>
                      </a:r>
                      <a:endParaRPr kumimoji="1" lang="ja-JP" altLang="en-US" sz="1000" b="1" dirty="0">
                        <a:solidFill>
                          <a:srgbClr val="FF0000"/>
                        </a:solidFill>
                      </a:endParaRPr>
                    </a:p>
                  </a:txBody>
                  <a:tcPr/>
                </a:tc>
                <a:extLst>
                  <a:ext uri="{0D108BD9-81ED-4DB2-BD59-A6C34878D82A}">
                    <a16:rowId xmlns:a16="http://schemas.microsoft.com/office/drawing/2014/main" val="852238318"/>
                  </a:ext>
                </a:extLst>
              </a:tr>
              <a:tr h="370840">
                <a:tc>
                  <a:txBody>
                    <a:bodyPr/>
                    <a:lstStyle/>
                    <a:p>
                      <a:pPr algn="ctr">
                        <a:lnSpc>
                          <a:spcPct val="150000"/>
                        </a:lnSpc>
                      </a:pPr>
                      <a:r>
                        <a:rPr kumimoji="1" lang="en-US" altLang="ja-JP" sz="1000" b="1" dirty="0" smtClean="0"/>
                        <a:t>B</a:t>
                      </a:r>
                      <a:endParaRPr kumimoji="1" lang="ja-JP" altLang="en-US" sz="1000" b="1"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en-US" altLang="ja-JP" sz="1000" b="1" dirty="0" smtClean="0">
                          <a:solidFill>
                            <a:srgbClr val="FF0000"/>
                          </a:solidFill>
                        </a:rPr>
                        <a:t>×</a:t>
                      </a:r>
                      <a:endParaRPr kumimoji="1" lang="ja-JP" altLang="en-US" sz="1000" b="1" dirty="0">
                        <a:solidFill>
                          <a:srgbClr val="FF0000"/>
                        </a:solidFill>
                      </a:endParaRPr>
                    </a:p>
                  </a:txBody>
                  <a:tcPr/>
                </a:tc>
                <a:extLst>
                  <a:ext uri="{0D108BD9-81ED-4DB2-BD59-A6C34878D82A}">
                    <a16:rowId xmlns:a16="http://schemas.microsoft.com/office/drawing/2014/main" val="2853530989"/>
                  </a:ext>
                </a:extLst>
              </a:tr>
              <a:tr h="370840">
                <a:tc>
                  <a:txBody>
                    <a:bodyPr/>
                    <a:lstStyle/>
                    <a:p>
                      <a:pPr algn="ctr">
                        <a:lnSpc>
                          <a:spcPct val="150000"/>
                        </a:lnSpc>
                      </a:pPr>
                      <a:r>
                        <a:rPr kumimoji="1" lang="en-US" altLang="ja-JP" sz="1000" b="1" dirty="0" smtClean="0"/>
                        <a:t>C</a:t>
                      </a:r>
                      <a:endParaRPr kumimoji="1" lang="ja-JP" altLang="en-US" sz="1000" b="1" dirty="0"/>
                    </a:p>
                  </a:txBody>
                  <a:tcPr/>
                </a:tc>
                <a:tc>
                  <a:txBody>
                    <a:bodyPr/>
                    <a:lstStyle/>
                    <a:p>
                      <a:pPr algn="ctr">
                        <a:lnSpc>
                          <a:spcPct val="150000"/>
                        </a:lnSpc>
                      </a:pP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dirty="0" smtClean="0"/>
                        <a:t>５日</a:t>
                      </a:r>
                      <a:endParaRPr kumimoji="1" lang="ja-JP" altLang="en-US" sz="1000" dirty="0"/>
                    </a:p>
                  </a:txBody>
                  <a:tcPr/>
                </a:tc>
                <a:tc>
                  <a:txBody>
                    <a:bodyPr/>
                    <a:lstStyle/>
                    <a:p>
                      <a:pPr algn="ctr">
                        <a:lnSpc>
                          <a:spcPct val="150000"/>
                        </a:lnSpc>
                      </a:pPr>
                      <a:endParaRPr kumimoji="1" lang="ja-JP" altLang="en-US" sz="1000" dirty="0"/>
                    </a:p>
                  </a:txBody>
                  <a:tcPr/>
                </a:tc>
                <a:tc>
                  <a:txBody>
                    <a:bodyPr/>
                    <a:lstStyle/>
                    <a:p>
                      <a:pPr algn="ctr">
                        <a:lnSpc>
                          <a:spcPct val="150000"/>
                        </a:lnSpc>
                      </a:pPr>
                      <a:r>
                        <a:rPr kumimoji="1" lang="ja-JP" altLang="en-US" sz="1000" b="1" dirty="0" smtClean="0">
                          <a:solidFill>
                            <a:srgbClr val="FF0000"/>
                          </a:solidFill>
                        </a:rPr>
                        <a:t>◎</a:t>
                      </a:r>
                      <a:endParaRPr kumimoji="1" lang="ja-JP" altLang="en-US" sz="1000" b="1" dirty="0">
                        <a:solidFill>
                          <a:srgbClr val="FF0000"/>
                        </a:solidFill>
                      </a:endParaRPr>
                    </a:p>
                  </a:txBody>
                  <a:tcPr/>
                </a:tc>
                <a:extLst>
                  <a:ext uri="{0D108BD9-81ED-4DB2-BD59-A6C34878D82A}">
                    <a16:rowId xmlns:a16="http://schemas.microsoft.com/office/drawing/2014/main" val="3719173328"/>
                  </a:ext>
                </a:extLst>
              </a:tr>
            </a:tbl>
          </a:graphicData>
        </a:graphic>
      </p:graphicFrame>
      <p:sp>
        <p:nvSpPr>
          <p:cNvPr id="45" name="Rectangle 10"/>
          <p:cNvSpPr>
            <a:spLocks noChangeArrowheads="1"/>
          </p:cNvSpPr>
          <p:nvPr/>
        </p:nvSpPr>
        <p:spPr bwMode="auto">
          <a:xfrm>
            <a:off x="961051" y="1518553"/>
            <a:ext cx="87506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u="sng" dirty="0" smtClean="0">
                <a:latin typeface="ＭＳ 明朝" panose="02020609040205080304" pitchFamily="17" charset="-128"/>
                <a:ea typeface="ＭＳ 明朝" panose="02020609040205080304" pitchFamily="17" charset="-128"/>
              </a:rPr>
              <a:t>３月に</a:t>
            </a:r>
            <a:r>
              <a:rPr kumimoji="0" lang="ja-JP" altLang="en-US" sz="1200" u="sng" dirty="0" smtClean="0">
                <a:latin typeface="ＭＳ 明朝" panose="02020609040205080304" pitchFamily="17" charset="-128"/>
                <a:ea typeface="ＭＳ 明朝" panose="02020609040205080304" pitchFamily="17" charset="-128"/>
                <a:cs typeface="Times New Roman" panose="02020603050405020304" pitchFamily="18" charset="0"/>
              </a:rPr>
              <a:t>１回以上</a:t>
            </a:r>
            <a:r>
              <a:rPr kumimoji="0" lang="ja-JP" altLang="en-US" sz="1200" dirty="0" smtClean="0">
                <a:latin typeface="ＭＳ 明朝" panose="02020609040205080304" pitchFamily="17" charset="-128"/>
                <a:ea typeface="ＭＳ 明朝" panose="02020609040205080304" pitchFamily="17" charset="-128"/>
                <a:cs typeface="Times New Roman" panose="02020603050405020304" pitchFamily="18" charset="0"/>
              </a:rPr>
              <a:t>の報告が必要です。</a:t>
            </a:r>
            <a:endParaRPr kumimoji="0" lang="en-US" altLang="ja-JP" sz="1200" dirty="0" smtClean="0">
              <a:latin typeface="ＭＳ 明朝" panose="02020609040205080304" pitchFamily="17" charset="-128"/>
              <a:ea typeface="ＭＳ 明朝" panose="02020609040205080304" pitchFamily="17" charset="-128"/>
            </a:endParaRPr>
          </a:p>
        </p:txBody>
      </p:sp>
      <p:sp>
        <p:nvSpPr>
          <p:cNvPr id="9" name="Rectangle 10"/>
          <p:cNvSpPr>
            <a:spLocks noChangeArrowheads="1"/>
          </p:cNvSpPr>
          <p:nvPr/>
        </p:nvSpPr>
        <p:spPr bwMode="auto">
          <a:xfrm>
            <a:off x="961051" y="6094041"/>
            <a:ext cx="10706693"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ＡＢ：６月５日</a:t>
            </a:r>
            <a:r>
              <a:rPr kumimoji="0" lang="ja-JP" altLang="en-US" sz="1200" dirty="0">
                <a:latin typeface="ＭＳ 明朝" panose="02020609040205080304" pitchFamily="17" charset="-128"/>
                <a:ea typeface="ＭＳ 明朝" panose="02020609040205080304" pitchFamily="17" charset="-128"/>
              </a:rPr>
              <a:t>の</a:t>
            </a:r>
            <a:r>
              <a:rPr kumimoji="0" lang="ja-JP" altLang="en-US" sz="1200" dirty="0" smtClean="0">
                <a:latin typeface="ＭＳ 明朝" panose="02020609040205080304" pitchFamily="17" charset="-128"/>
                <a:ea typeface="ＭＳ 明朝" panose="02020609040205080304" pitchFamily="17" charset="-128"/>
              </a:rPr>
              <a:t>報告から４か月を超える日は、１０月６日です。Ｂの場合、１０月５日以降に、もう１度以上、報告を行えば、〇になります。</a:t>
            </a:r>
            <a:endParaRPr kumimoji="0" lang="en-US" altLang="ja-JP" sz="1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Ｃ　：４月を超える間隔については、直近２回の間隔だけでなく、年度内全体で考えます。むしろ、業務執行報告を求める趣旨から、定期的かつ</a:t>
            </a:r>
            <a:endParaRPr kumimoji="0" lang="en-US" altLang="ja-JP" sz="1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a:latin typeface="ＭＳ 明朝" panose="02020609040205080304" pitchFamily="17" charset="-128"/>
                <a:ea typeface="ＭＳ 明朝" panose="02020609040205080304" pitchFamily="17" charset="-128"/>
              </a:rPr>
              <a:t>　</a:t>
            </a:r>
            <a:r>
              <a:rPr kumimoji="0" lang="ja-JP" altLang="en-US" sz="1200" dirty="0" smtClean="0">
                <a:latin typeface="ＭＳ 明朝" panose="02020609040205080304" pitchFamily="17" charset="-128"/>
                <a:ea typeface="ＭＳ 明朝" panose="02020609040205080304" pitchFamily="17" charset="-128"/>
              </a:rPr>
              <a:t>　　頻繁に報告を行っているＣは、理事長や業務執行理事へのチェック機能が働いているという方向に評価されやすいと言えます。</a:t>
            </a:r>
            <a:endParaRPr kumimoji="0" lang="en-US" altLang="ja-JP" sz="1200" dirty="0" smtClean="0">
              <a:latin typeface="ＭＳ 明朝" panose="02020609040205080304" pitchFamily="17" charset="-128"/>
              <a:ea typeface="ＭＳ 明朝" panose="02020609040205080304" pitchFamily="17" charset="-128"/>
            </a:endParaRPr>
          </a:p>
        </p:txBody>
      </p:sp>
      <p:sp>
        <p:nvSpPr>
          <p:cNvPr id="10" name="Rectangle 10"/>
          <p:cNvSpPr>
            <a:spLocks noChangeArrowheads="1"/>
          </p:cNvSpPr>
          <p:nvPr/>
        </p:nvSpPr>
        <p:spPr bwMode="auto">
          <a:xfrm>
            <a:off x="961050" y="592165"/>
            <a:ext cx="112309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業務執行報告は、理事長</a:t>
            </a:r>
            <a:r>
              <a:rPr kumimoji="0" lang="ja-JP" altLang="en-US" sz="1200" dirty="0">
                <a:latin typeface="ＭＳ 明朝" panose="02020609040205080304" pitchFamily="17" charset="-128"/>
                <a:ea typeface="ＭＳ 明朝" panose="02020609040205080304" pitchFamily="17" charset="-128"/>
              </a:rPr>
              <a:t>等</a:t>
            </a:r>
            <a:r>
              <a:rPr kumimoji="0" lang="ja-JP" altLang="en-US" sz="1200" dirty="0" smtClean="0">
                <a:latin typeface="ＭＳ 明朝" panose="02020609040205080304" pitchFamily="17" charset="-128"/>
                <a:ea typeface="ＭＳ 明朝" panose="02020609040205080304" pitchFamily="17" charset="-128"/>
              </a:rPr>
              <a:t>の業務執行状況をチェックするための重要な機会なの</a:t>
            </a:r>
            <a:r>
              <a:rPr kumimoji="0" lang="ja-JP" altLang="en-US" sz="1200" dirty="0">
                <a:latin typeface="ＭＳ 明朝" panose="02020609040205080304" pitchFamily="17" charset="-128"/>
                <a:ea typeface="ＭＳ 明朝" panose="02020609040205080304" pitchFamily="17" charset="-128"/>
              </a:rPr>
              <a:t>で</a:t>
            </a:r>
            <a:r>
              <a:rPr kumimoji="0" lang="ja-JP" altLang="en-US" sz="1200" dirty="0" smtClean="0">
                <a:latin typeface="ＭＳ 明朝" panose="02020609040205080304" pitchFamily="17" charset="-128"/>
                <a:ea typeface="ＭＳ 明朝" panose="02020609040205080304" pitchFamily="17" charset="-128"/>
              </a:rPr>
              <a:t>、対面（テレビ会議等を含む）での報告が必要です。</a:t>
            </a:r>
            <a:r>
              <a:rPr kumimoji="0" lang="ja-JP" altLang="en-US" sz="1200" dirty="0">
                <a:latin typeface="ＭＳ 明朝" panose="02020609040205080304" pitchFamily="17" charset="-128"/>
                <a:ea typeface="ＭＳ 明朝" panose="02020609040205080304" pitchFamily="17" charset="-128"/>
              </a:rPr>
              <a:t>（</a:t>
            </a:r>
            <a:r>
              <a:rPr kumimoji="0" lang="ja-JP" altLang="en-US" sz="1200" dirty="0" smtClean="0">
                <a:latin typeface="ＭＳ 明朝" panose="02020609040205080304" pitchFamily="17" charset="-128"/>
                <a:ea typeface="ＭＳ 明朝" panose="02020609040205080304" pitchFamily="17" charset="-128"/>
              </a:rPr>
              <a:t>決議省略では不可）</a:t>
            </a:r>
            <a:endParaRPr kumimoji="0" lang="en-US" altLang="ja-JP" sz="1200" dirty="0" smtClean="0">
              <a:latin typeface="ＭＳ 明朝" panose="02020609040205080304" pitchFamily="17" charset="-128"/>
              <a:ea typeface="ＭＳ 明朝" panose="02020609040205080304" pitchFamily="17"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ＭＳ 明朝" panose="02020609040205080304" pitchFamily="17" charset="-128"/>
                <a:ea typeface="ＭＳ 明朝" panose="02020609040205080304" pitchFamily="17" charset="-128"/>
              </a:rPr>
              <a:t>以下に、報告を行う間隔についての最低限の例（事例Ａ）を示しましたが、実際の運用では、</a:t>
            </a:r>
            <a:r>
              <a:rPr kumimoji="0" lang="ja-JP" altLang="en-US" sz="1200" b="1" u="sng" dirty="0" smtClean="0">
                <a:latin typeface="ＭＳ 明朝" panose="02020609040205080304" pitchFamily="17" charset="-128"/>
                <a:ea typeface="ＭＳ 明朝" panose="02020609040205080304" pitchFamily="17" charset="-128"/>
              </a:rPr>
              <a:t>十分な余裕をもって調整するようにしてください。</a:t>
            </a:r>
            <a:endParaRPr kumimoji="0" lang="en-US" altLang="ja-JP" sz="1200" b="1" u="sng" dirty="0" smtClean="0">
              <a:latin typeface="ＭＳ 明朝" panose="02020609040205080304" pitchFamily="17" charset="-128"/>
              <a:ea typeface="ＭＳ 明朝" panose="02020609040205080304" pitchFamily="17" charset="-128"/>
            </a:endParaRPr>
          </a:p>
        </p:txBody>
      </p:sp>
      <p:sp>
        <p:nvSpPr>
          <p:cNvPr id="11" name="テキスト ボックス 10"/>
          <p:cNvSpPr txBox="1"/>
          <p:nvPr/>
        </p:nvSpPr>
        <p:spPr>
          <a:xfrm>
            <a:off x="9043416" y="187776"/>
            <a:ext cx="2624328" cy="253916"/>
          </a:xfrm>
          <a:prstGeom prst="rect">
            <a:avLst/>
          </a:prstGeom>
          <a:noFill/>
        </p:spPr>
        <p:txBody>
          <a:bodyPr wrap="square" rtlCol="0">
            <a:spAutoFit/>
          </a:bodyPr>
          <a:lstStyle/>
          <a:p>
            <a:r>
              <a:rPr kumimoji="1" lang="ja-JP" altLang="en-US" sz="1050" dirty="0" smtClean="0"/>
              <a:t>（ガイドライン</a:t>
            </a:r>
            <a:r>
              <a:rPr kumimoji="1" lang="en-US" altLang="ja-JP" sz="1050" dirty="0" smtClean="0"/>
              <a:t>P</a:t>
            </a:r>
            <a:r>
              <a:rPr kumimoji="1" lang="ja-JP" altLang="en-US" sz="1050" dirty="0" smtClean="0"/>
              <a:t>２９～</a:t>
            </a:r>
            <a:r>
              <a:rPr kumimoji="1" lang="en-US" altLang="ja-JP" sz="1050" dirty="0" smtClean="0"/>
              <a:t>P</a:t>
            </a:r>
            <a:r>
              <a:rPr kumimoji="1" lang="ja-JP" altLang="en-US" sz="1050" dirty="0" smtClean="0"/>
              <a:t>３０参照）</a:t>
            </a:r>
            <a:endParaRPr kumimoji="1" lang="ja-JP" altLang="en-US" sz="1050" dirty="0"/>
          </a:p>
        </p:txBody>
      </p:sp>
    </p:spTree>
    <p:extLst>
      <p:ext uri="{BB962C8B-B14F-4D97-AF65-F5344CB8AC3E}">
        <p14:creationId xmlns:p14="http://schemas.microsoft.com/office/powerpoint/2010/main" val="137521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61051" y="100584"/>
            <a:ext cx="10426277" cy="3765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４　評議員</a:t>
            </a:r>
            <a:r>
              <a:rPr kumimoji="1" lang="ja-JP" altLang="en-US" b="1" dirty="0" smtClean="0">
                <a:solidFill>
                  <a:schemeClr val="tx1"/>
                </a:solidFill>
              </a:rPr>
              <a:t>会の開催手順</a:t>
            </a:r>
            <a:endParaRPr kumimoji="1" lang="ja-JP" altLang="en-US" b="1" dirty="0">
              <a:solidFill>
                <a:schemeClr val="tx1"/>
              </a:solidFill>
            </a:endParaRPr>
          </a:p>
        </p:txBody>
      </p:sp>
      <p:sp>
        <p:nvSpPr>
          <p:cNvPr id="3" name="角丸四角形 2"/>
          <p:cNvSpPr/>
          <p:nvPr/>
        </p:nvSpPr>
        <p:spPr>
          <a:xfrm>
            <a:off x="961051" y="877824"/>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事前調整</a:t>
            </a:r>
            <a:endParaRPr kumimoji="1" lang="en-US" altLang="ja-JP" sz="1200" b="1" dirty="0" smtClean="0">
              <a:solidFill>
                <a:schemeClr val="tx1"/>
              </a:solidFill>
            </a:endParaRPr>
          </a:p>
          <a:p>
            <a:pPr algn="ctr"/>
            <a:r>
              <a:rPr kumimoji="1" lang="ja-JP" altLang="en-US" sz="1200" b="1" dirty="0" smtClean="0">
                <a:solidFill>
                  <a:schemeClr val="tx1"/>
                </a:solidFill>
              </a:rPr>
              <a:t>（評議員）</a:t>
            </a:r>
            <a:endParaRPr kumimoji="1" lang="ja-JP" altLang="en-US" sz="1200" b="1" dirty="0">
              <a:solidFill>
                <a:schemeClr val="tx1"/>
              </a:solidFill>
            </a:endParaRPr>
          </a:p>
        </p:txBody>
      </p:sp>
      <p:sp>
        <p:nvSpPr>
          <p:cNvPr id="5" name="角丸四角形 4"/>
          <p:cNvSpPr/>
          <p:nvPr/>
        </p:nvSpPr>
        <p:spPr>
          <a:xfrm>
            <a:off x="5378958" y="87782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招集通知</a:t>
            </a:r>
            <a:endParaRPr kumimoji="1" lang="ja-JP" altLang="en-US" sz="1200" b="1" dirty="0">
              <a:solidFill>
                <a:schemeClr val="tx1"/>
              </a:solidFill>
            </a:endParaRPr>
          </a:p>
        </p:txBody>
      </p:sp>
      <p:sp>
        <p:nvSpPr>
          <p:cNvPr id="6" name="角丸四角形 5"/>
          <p:cNvSpPr/>
          <p:nvPr/>
        </p:nvSpPr>
        <p:spPr>
          <a:xfrm>
            <a:off x="2972731" y="87782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理事会</a:t>
            </a:r>
            <a:endParaRPr kumimoji="1" lang="ja-JP" altLang="en-US" sz="1200" b="1" dirty="0">
              <a:solidFill>
                <a:schemeClr val="tx1"/>
              </a:solidFill>
            </a:endParaRPr>
          </a:p>
        </p:txBody>
      </p:sp>
      <p:sp>
        <p:nvSpPr>
          <p:cNvPr id="7" name="角丸四角形 6"/>
          <p:cNvSpPr/>
          <p:nvPr/>
        </p:nvSpPr>
        <p:spPr>
          <a:xfrm>
            <a:off x="9966960" y="87782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議事録作成</a:t>
            </a:r>
            <a:endParaRPr kumimoji="1" lang="ja-JP" altLang="en-US" sz="1200" b="1" dirty="0">
              <a:solidFill>
                <a:schemeClr val="tx1"/>
              </a:solidFill>
            </a:endParaRPr>
          </a:p>
        </p:txBody>
      </p:sp>
      <p:sp>
        <p:nvSpPr>
          <p:cNvPr id="8" name="角丸四角形 7"/>
          <p:cNvSpPr/>
          <p:nvPr/>
        </p:nvSpPr>
        <p:spPr>
          <a:xfrm>
            <a:off x="5378958" y="3995928"/>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50" dirty="0" smtClean="0">
                <a:solidFill>
                  <a:schemeClr val="tx1"/>
                </a:solidFill>
              </a:rPr>
              <a:t>決議省略の提案</a:t>
            </a:r>
            <a:endParaRPr kumimoji="1" lang="ja-JP" altLang="en-US" sz="1200" b="1" spc="-150" dirty="0">
              <a:solidFill>
                <a:schemeClr val="tx1"/>
              </a:solidFill>
            </a:endParaRPr>
          </a:p>
        </p:txBody>
      </p:sp>
      <p:sp>
        <p:nvSpPr>
          <p:cNvPr id="9" name="角丸四角形 8"/>
          <p:cNvSpPr/>
          <p:nvPr/>
        </p:nvSpPr>
        <p:spPr>
          <a:xfrm>
            <a:off x="7771045" y="3995928"/>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50" dirty="0" smtClean="0">
                <a:solidFill>
                  <a:schemeClr val="tx1"/>
                </a:solidFill>
              </a:rPr>
              <a:t>決議省略の成立</a:t>
            </a:r>
            <a:endParaRPr kumimoji="1" lang="ja-JP" altLang="en-US" sz="1200" b="1" spc="-150" dirty="0">
              <a:solidFill>
                <a:schemeClr val="tx1"/>
              </a:solidFill>
            </a:endParaRPr>
          </a:p>
        </p:txBody>
      </p:sp>
      <p:sp>
        <p:nvSpPr>
          <p:cNvPr id="19" name="角丸四角形 18"/>
          <p:cNvSpPr/>
          <p:nvPr/>
        </p:nvSpPr>
        <p:spPr>
          <a:xfrm>
            <a:off x="7771045" y="87782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評議員会</a:t>
            </a:r>
            <a:endParaRPr kumimoji="1" lang="ja-JP" altLang="en-US" sz="1200" b="1" dirty="0">
              <a:solidFill>
                <a:schemeClr val="tx1"/>
              </a:solidFill>
            </a:endParaRPr>
          </a:p>
        </p:txBody>
      </p:sp>
      <p:cxnSp>
        <p:nvCxnSpPr>
          <p:cNvPr id="20" name="直線矢印コネクタ 19"/>
          <p:cNvCxnSpPr>
            <a:stCxn id="3" idx="3"/>
            <a:endCxn id="6" idx="1"/>
          </p:cNvCxnSpPr>
          <p:nvPr/>
        </p:nvCxnSpPr>
        <p:spPr>
          <a:xfrm>
            <a:off x="2213779" y="1097280"/>
            <a:ext cx="758952"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6" idx="3"/>
            <a:endCxn id="5" idx="1"/>
          </p:cNvCxnSpPr>
          <p:nvPr/>
        </p:nvCxnSpPr>
        <p:spPr>
          <a:xfrm>
            <a:off x="4225459" y="1097280"/>
            <a:ext cx="1153499"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6" idx="3"/>
            <a:endCxn id="8" idx="1"/>
          </p:cNvCxnSpPr>
          <p:nvPr/>
        </p:nvCxnSpPr>
        <p:spPr>
          <a:xfrm>
            <a:off x="4225459" y="1097280"/>
            <a:ext cx="1153499" cy="311810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5" idx="3"/>
            <a:endCxn id="19" idx="1"/>
          </p:cNvCxnSpPr>
          <p:nvPr/>
        </p:nvCxnSpPr>
        <p:spPr>
          <a:xfrm>
            <a:off x="6631686" y="1097280"/>
            <a:ext cx="1139359"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9" idx="3"/>
            <a:endCxn id="7" idx="1"/>
          </p:cNvCxnSpPr>
          <p:nvPr/>
        </p:nvCxnSpPr>
        <p:spPr>
          <a:xfrm>
            <a:off x="9023773" y="1097280"/>
            <a:ext cx="943187"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8" idx="3"/>
            <a:endCxn id="9" idx="1"/>
          </p:cNvCxnSpPr>
          <p:nvPr/>
        </p:nvCxnSpPr>
        <p:spPr>
          <a:xfrm>
            <a:off x="6631686" y="4215384"/>
            <a:ext cx="11393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9" idx="3"/>
            <a:endCxn id="7" idx="1"/>
          </p:cNvCxnSpPr>
          <p:nvPr/>
        </p:nvCxnSpPr>
        <p:spPr>
          <a:xfrm flipV="1">
            <a:off x="9023773" y="1097280"/>
            <a:ext cx="943187" cy="3118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977682" y="2721661"/>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事前調整</a:t>
            </a:r>
            <a:endParaRPr kumimoji="1" lang="en-US" altLang="ja-JP" sz="1200" b="1" dirty="0" smtClean="0">
              <a:solidFill>
                <a:schemeClr val="tx1"/>
              </a:solidFill>
            </a:endParaRPr>
          </a:p>
          <a:p>
            <a:pPr algn="ctr"/>
            <a:r>
              <a:rPr lang="ja-JP" altLang="en-US" sz="1200" b="1" spc="-150" dirty="0" smtClean="0">
                <a:solidFill>
                  <a:schemeClr val="tx1"/>
                </a:solidFill>
              </a:rPr>
              <a:t>（理事・監事）</a:t>
            </a:r>
            <a:endParaRPr kumimoji="1" lang="ja-JP" altLang="en-US" sz="1200" b="1" spc="-150" dirty="0">
              <a:solidFill>
                <a:schemeClr val="tx1"/>
              </a:solidFill>
            </a:endParaRPr>
          </a:p>
        </p:txBody>
      </p:sp>
      <p:cxnSp>
        <p:nvCxnSpPr>
          <p:cNvPr id="35" name="直線矢印コネクタ 34"/>
          <p:cNvCxnSpPr>
            <a:stCxn id="33" idx="3"/>
            <a:endCxn id="6" idx="1"/>
          </p:cNvCxnSpPr>
          <p:nvPr/>
        </p:nvCxnSpPr>
        <p:spPr>
          <a:xfrm flipV="1">
            <a:off x="2230410" y="1097280"/>
            <a:ext cx="742321" cy="1843837"/>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9595104" y="6611779"/>
            <a:ext cx="2596896" cy="246221"/>
          </a:xfrm>
          <a:prstGeom prst="rect">
            <a:avLst/>
          </a:prstGeom>
          <a:noFill/>
        </p:spPr>
        <p:txBody>
          <a:bodyPr wrap="square" rtlCol="0">
            <a:spAutoFit/>
          </a:bodyPr>
          <a:lstStyle/>
          <a:p>
            <a:r>
              <a:rPr kumimoji="1" lang="en-US" altLang="ja-JP" sz="1000" dirty="0" smtClean="0"/>
              <a:t>※</a:t>
            </a:r>
            <a:r>
              <a:rPr kumimoji="1" lang="ja-JP" altLang="en-US" sz="1000" dirty="0" smtClean="0"/>
              <a:t>　理事会の開催については、「</a:t>
            </a:r>
            <a:r>
              <a:rPr lang="ja-JP" altLang="en-US" sz="1000" dirty="0" smtClean="0"/>
              <a:t>２」</a:t>
            </a:r>
            <a:r>
              <a:rPr kumimoji="1" lang="ja-JP" altLang="en-US" sz="1000" dirty="0" smtClean="0"/>
              <a:t>参照</a:t>
            </a:r>
            <a:endParaRPr kumimoji="1" lang="ja-JP" altLang="en-US" sz="1000" dirty="0"/>
          </a:p>
        </p:txBody>
      </p:sp>
      <p:sp>
        <p:nvSpPr>
          <p:cNvPr id="41" name="テキスト ボックス 40"/>
          <p:cNvSpPr txBox="1"/>
          <p:nvPr/>
        </p:nvSpPr>
        <p:spPr>
          <a:xfrm>
            <a:off x="618362" y="1415931"/>
            <a:ext cx="2152269" cy="769441"/>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（調整が必要と思われる事項）</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・日程調整</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・テレビ会議等の可否</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・決議省略で行うか 等</a:t>
            </a:r>
            <a:endParaRPr lang="en-US" altLang="ja-JP" sz="1100" dirty="0" smtClean="0">
              <a:latin typeface="ＭＳ 明朝" panose="02020609040205080304" pitchFamily="17" charset="-128"/>
              <a:ea typeface="ＭＳ 明朝" panose="02020609040205080304" pitchFamily="17" charset="-128"/>
            </a:endParaRPr>
          </a:p>
        </p:txBody>
      </p:sp>
      <p:sp>
        <p:nvSpPr>
          <p:cNvPr id="42" name="テキスト ボックス 41"/>
          <p:cNvSpPr txBox="1"/>
          <p:nvPr/>
        </p:nvSpPr>
        <p:spPr>
          <a:xfrm>
            <a:off x="634993" y="3306965"/>
            <a:ext cx="2152269" cy="1277273"/>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（調整が必要と思われる事項）</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・日程調整（理事会）</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・日程調整（評議員会）</a:t>
            </a:r>
            <a:endParaRPr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 ・理事会の議題</a:t>
            </a:r>
            <a:r>
              <a:rPr kumimoji="1" lang="en-US" altLang="ja-JP" sz="1100" dirty="0" smtClean="0">
                <a:latin typeface="ＭＳ 明朝" panose="02020609040205080304" pitchFamily="17" charset="-128"/>
                <a:ea typeface="ＭＳ 明朝" panose="02020609040205080304" pitchFamily="17" charset="-128"/>
              </a:rPr>
              <a:t>(</a:t>
            </a:r>
            <a:r>
              <a:rPr kumimoji="1" lang="ja-JP" altLang="en-US" sz="1100" dirty="0" smtClean="0">
                <a:latin typeface="ＭＳ 明朝" panose="02020609040205080304" pitchFamily="17" charset="-128"/>
                <a:ea typeface="ＭＳ 明朝" panose="02020609040205080304" pitchFamily="17" charset="-128"/>
              </a:rPr>
              <a:t>評議員会の</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日時、議題等も含む</a:t>
            </a:r>
            <a:r>
              <a:rPr kumimoji="1"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の調整</a:t>
            </a:r>
            <a:endParaRPr kumimoji="1"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テレビ</a:t>
            </a:r>
            <a:r>
              <a:rPr lang="ja-JP" altLang="en-US" sz="1100" dirty="0" smtClean="0">
                <a:latin typeface="ＭＳ 明朝" panose="02020609040205080304" pitchFamily="17" charset="-128"/>
                <a:ea typeface="ＭＳ 明朝" panose="02020609040205080304" pitchFamily="17" charset="-128"/>
              </a:rPr>
              <a:t>会議等の可否</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・決議省略で行うか 等</a:t>
            </a:r>
            <a:endParaRPr lang="en-US" altLang="ja-JP" sz="1100" dirty="0" smtClean="0">
              <a:latin typeface="ＭＳ 明朝" panose="02020609040205080304" pitchFamily="17" charset="-128"/>
              <a:ea typeface="ＭＳ 明朝" panose="02020609040205080304" pitchFamily="17" charset="-128"/>
            </a:endParaRPr>
          </a:p>
        </p:txBody>
      </p:sp>
      <p:sp>
        <p:nvSpPr>
          <p:cNvPr id="43" name="テキスト ボックス 42"/>
          <p:cNvSpPr txBox="1"/>
          <p:nvPr/>
        </p:nvSpPr>
        <p:spPr>
          <a:xfrm>
            <a:off x="2739135" y="1415931"/>
            <a:ext cx="1829013" cy="289310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評議員会の日時・</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場所、議題、議案の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概要を決議しているか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（決議省略で行う場合は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その旨を決議する）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評議員会の日時は、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招集通知の発出日から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中７日以上後か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定時評議員会の場</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合は、計算書類の備</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ja-JP" altLang="en-US" sz="1100" dirty="0" err="1" smtClean="0">
                <a:latin typeface="ＭＳ 明朝" panose="02020609040205080304" pitchFamily="17" charset="-128"/>
                <a:ea typeface="ＭＳ 明朝" panose="02020609040205080304" pitchFamily="17" charset="-128"/>
              </a:rPr>
              <a:t>え</a:t>
            </a:r>
            <a:r>
              <a:rPr lang="ja-JP" altLang="en-US" sz="1100" dirty="0" smtClean="0">
                <a:latin typeface="ＭＳ 明朝" panose="02020609040205080304" pitchFamily="17" charset="-128"/>
                <a:ea typeface="ＭＳ 明朝" panose="02020609040205080304" pitchFamily="17" charset="-128"/>
              </a:rPr>
              <a:t>置きから中１４日</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以上必要</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評議員会の議題は、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評議員会で決議できる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事項か</a:t>
            </a:r>
            <a:endParaRPr lang="en-US" altLang="ja-JP" sz="1100" dirty="0" smtClean="0">
              <a:latin typeface="ＭＳ 明朝" panose="02020609040205080304" pitchFamily="17" charset="-128"/>
              <a:ea typeface="ＭＳ 明朝" panose="02020609040205080304" pitchFamily="17" charset="-128"/>
            </a:endParaRPr>
          </a:p>
        </p:txBody>
      </p:sp>
      <p:sp>
        <p:nvSpPr>
          <p:cNvPr id="44" name="テキスト ボックス 43"/>
          <p:cNvSpPr txBox="1"/>
          <p:nvPr/>
        </p:nvSpPr>
        <p:spPr>
          <a:xfrm>
            <a:off x="5163347" y="1415931"/>
            <a:ext cx="1865377" cy="2385268"/>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開催日まで中７日以上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（定時評議員会の場合は、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計算書類の備え置きから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中１４日以上）空けて</a:t>
            </a:r>
            <a:r>
              <a:rPr lang="ja-JP" altLang="en-US" sz="1100" dirty="0" err="1" smtClean="0">
                <a:latin typeface="ＭＳ 明朝" panose="02020609040205080304" pitchFamily="17" charset="-128"/>
                <a:ea typeface="ＭＳ 明朝" panose="02020609040205080304" pitchFamily="17" charset="-128"/>
              </a:rPr>
              <a:t>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るか（理事と監事全員の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同意があれば省略可能。</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ただし、同意を書面や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メール等で残すこと）</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日時、場所、議題、議</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案の概要を記載したか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定款等で定める招集権</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者名で通知しているか</a:t>
            </a:r>
            <a:endParaRPr lang="en-US" altLang="ja-JP" sz="1100" dirty="0" smtClean="0">
              <a:latin typeface="ＭＳ 明朝" panose="02020609040205080304" pitchFamily="17" charset="-128"/>
              <a:ea typeface="ＭＳ 明朝" panose="02020609040205080304" pitchFamily="17" charset="-128"/>
            </a:endParaRPr>
          </a:p>
        </p:txBody>
      </p:sp>
      <p:sp>
        <p:nvSpPr>
          <p:cNvPr id="45" name="テキスト ボックス 44"/>
          <p:cNvSpPr txBox="1"/>
          <p:nvPr/>
        </p:nvSpPr>
        <p:spPr>
          <a:xfrm>
            <a:off x="5048514" y="4528985"/>
            <a:ext cx="2102094" cy="196977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endParaRPr lang="en-US" altLang="ja-JP" sz="2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提案書に、何を決議する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かが明記されているか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議題を判断するための、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十分な資料を添付したか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特別の利害関係の有無を</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確認しているか</a:t>
            </a:r>
            <a:endParaRPr lang="en-US" altLang="ja-JP" sz="200" dirty="0" smtClean="0">
              <a:latin typeface="ＭＳ 明朝" panose="02020609040205080304" pitchFamily="17" charset="-128"/>
              <a:ea typeface="ＭＳ 明朝" panose="02020609040205080304" pitchFamily="17" charset="-128"/>
            </a:endParaRPr>
          </a:p>
          <a:p>
            <a:endParaRPr lang="en-US" altLang="ja-JP" sz="400" dirty="0">
              <a:latin typeface="ＭＳ 明朝" panose="02020609040205080304" pitchFamily="17" charset="-128"/>
              <a:ea typeface="ＭＳ 明朝" panose="02020609040205080304" pitchFamily="17" charset="-128"/>
            </a:endParaRPr>
          </a:p>
          <a:p>
            <a:r>
              <a:rPr lang="en-US" altLang="ja-JP" sz="1100" dirty="0" smtClean="0">
                <a:solidFill>
                  <a:srgbClr val="FF0000"/>
                </a:solidFill>
                <a:latin typeface="ＭＳ 明朝" panose="02020609040205080304" pitchFamily="17" charset="-128"/>
                <a:ea typeface="ＭＳ 明朝" panose="02020609040205080304" pitchFamily="17" charset="-128"/>
              </a:rPr>
              <a:t>※</a:t>
            </a:r>
            <a:r>
              <a:rPr lang="ja-JP" altLang="en-US" sz="1100" dirty="0" smtClean="0">
                <a:solidFill>
                  <a:srgbClr val="FF0000"/>
                </a:solidFill>
                <a:latin typeface="ＭＳ 明朝" panose="02020609040205080304" pitchFamily="17" charset="-128"/>
                <a:ea typeface="ＭＳ 明朝" panose="02020609040205080304" pitchFamily="17" charset="-128"/>
              </a:rPr>
              <a:t>　重大な案件は対面</a:t>
            </a:r>
            <a:r>
              <a:rPr lang="en-US" altLang="ja-JP" sz="1100" dirty="0">
                <a:solidFill>
                  <a:srgbClr val="FF0000"/>
                </a:solidFill>
                <a:latin typeface="ＭＳ 明朝" panose="02020609040205080304" pitchFamily="17" charset="-128"/>
                <a:ea typeface="ＭＳ 明朝" panose="02020609040205080304" pitchFamily="17" charset="-128"/>
              </a:rPr>
              <a:t>(</a:t>
            </a:r>
            <a:r>
              <a:rPr lang="ja-JP" altLang="en-US" sz="1100" dirty="0" smtClean="0">
                <a:solidFill>
                  <a:srgbClr val="FF0000"/>
                </a:solidFill>
                <a:latin typeface="ＭＳ 明朝" panose="02020609040205080304" pitchFamily="17" charset="-128"/>
                <a:ea typeface="ＭＳ 明朝" panose="02020609040205080304" pitchFamily="17" charset="-128"/>
              </a:rPr>
              <a:t>テレビ</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会議等を含む</a:t>
            </a:r>
            <a:r>
              <a:rPr lang="en-US" altLang="ja-JP" sz="1100" dirty="0" smtClean="0">
                <a:solidFill>
                  <a:srgbClr val="FF0000"/>
                </a:solidFill>
                <a:latin typeface="ＭＳ 明朝" panose="02020609040205080304" pitchFamily="17" charset="-128"/>
                <a:ea typeface="ＭＳ 明朝" panose="02020609040205080304" pitchFamily="17" charset="-128"/>
              </a:rPr>
              <a:t>)</a:t>
            </a:r>
            <a:r>
              <a:rPr lang="ja-JP" altLang="en-US" sz="1100" dirty="0" smtClean="0">
                <a:solidFill>
                  <a:srgbClr val="FF0000"/>
                </a:solidFill>
                <a:latin typeface="ＭＳ 明朝" panose="02020609040205080304" pitchFamily="17" charset="-128"/>
                <a:ea typeface="ＭＳ 明朝" panose="02020609040205080304" pitchFamily="17" charset="-128"/>
              </a:rPr>
              <a:t>で行うことが</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望ましいと言えます。</a:t>
            </a:r>
            <a:endParaRPr lang="en-US" altLang="ja-JP" sz="1100" dirty="0" smtClean="0">
              <a:solidFill>
                <a:srgbClr val="FF0000"/>
              </a:solidFill>
              <a:latin typeface="ＭＳ 明朝" panose="02020609040205080304" pitchFamily="17" charset="-128"/>
              <a:ea typeface="ＭＳ 明朝" panose="02020609040205080304" pitchFamily="17" charset="-128"/>
            </a:endParaRPr>
          </a:p>
        </p:txBody>
      </p:sp>
      <p:sp>
        <p:nvSpPr>
          <p:cNvPr id="46" name="テキスト ボックス 45"/>
          <p:cNvSpPr txBox="1"/>
          <p:nvPr/>
        </p:nvSpPr>
        <p:spPr>
          <a:xfrm>
            <a:off x="7359281" y="4528985"/>
            <a:ext cx="2292144" cy="1338828"/>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評議員全員の同意書があるか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全員の同意が揃った時点</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で成立します。</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１人でも同意しない場合、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事前調整に戻り、対面での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開催を行う必要があります。</a:t>
            </a:r>
            <a:endParaRPr lang="en-US" altLang="ja-JP" sz="1100" dirty="0" smtClean="0">
              <a:latin typeface="ＭＳ 明朝" panose="02020609040205080304" pitchFamily="17" charset="-128"/>
              <a:ea typeface="ＭＳ 明朝" panose="02020609040205080304" pitchFamily="17" charset="-128"/>
            </a:endParaRPr>
          </a:p>
        </p:txBody>
      </p:sp>
      <p:sp>
        <p:nvSpPr>
          <p:cNvPr id="47" name="テキスト ボックス 46"/>
          <p:cNvSpPr txBox="1"/>
          <p:nvPr/>
        </p:nvSpPr>
        <p:spPr>
          <a:xfrm>
            <a:off x="7464720" y="1415931"/>
            <a:ext cx="1865377" cy="1646605"/>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議案につ</a:t>
            </a:r>
            <a:r>
              <a:rPr lang="ja-JP" altLang="en-US" sz="1100" dirty="0">
                <a:latin typeface="ＭＳ 明朝" panose="02020609040205080304" pitchFamily="17" charset="-128"/>
                <a:ea typeface="ＭＳ 明朝" panose="02020609040205080304" pitchFamily="17" charset="-128"/>
              </a:rPr>
              <a:t>き</a:t>
            </a:r>
            <a:r>
              <a:rPr lang="ja-JP" altLang="en-US" sz="1100" dirty="0" smtClean="0">
                <a:latin typeface="ＭＳ 明朝" panose="02020609040205080304" pitchFamily="17" charset="-128"/>
                <a:ea typeface="ＭＳ 明朝" panose="02020609040205080304" pitchFamily="17" charset="-128"/>
              </a:rPr>
              <a:t>特別の利害</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関係を有する者がいない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ことを確認したか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定足数、議決数は足り</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ているか（定款変更等、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特別決議が必要な場合は</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特に注意）</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p:txBody>
      </p:sp>
      <p:sp>
        <p:nvSpPr>
          <p:cNvPr id="48" name="テキスト ボックス 47"/>
          <p:cNvSpPr txBox="1"/>
          <p:nvPr/>
        </p:nvSpPr>
        <p:spPr>
          <a:xfrm>
            <a:off x="9697145" y="1425075"/>
            <a:ext cx="1865377" cy="1015663"/>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議事録署名人の署名又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は記名押印があるか</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決議省略の場合でも、</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議事録の作成は必要です。</a:t>
            </a:r>
            <a:endParaRPr lang="en-US" altLang="ja-JP" sz="1100" dirty="0" smtClean="0">
              <a:latin typeface="ＭＳ 明朝" panose="02020609040205080304" pitchFamily="17" charset="-128"/>
              <a:ea typeface="ＭＳ 明朝" panose="02020609040205080304" pitchFamily="17" charset="-128"/>
            </a:endParaRPr>
          </a:p>
        </p:txBody>
      </p:sp>
      <p:sp>
        <p:nvSpPr>
          <p:cNvPr id="29" name="テキスト ボックス 28"/>
          <p:cNvSpPr txBox="1"/>
          <p:nvPr/>
        </p:nvSpPr>
        <p:spPr>
          <a:xfrm>
            <a:off x="6571780" y="701435"/>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（中７日以上）</a:t>
            </a:r>
            <a:endParaRPr lang="en-US" altLang="ja-JP" sz="1100" dirty="0" smtClean="0">
              <a:latin typeface="游明朝 Demibold" panose="02020600000000000000" pitchFamily="18" charset="-128"/>
              <a:ea typeface="游明朝 Demibold" panose="02020600000000000000" pitchFamily="18" charset="-128"/>
            </a:endParaRPr>
          </a:p>
        </p:txBody>
      </p:sp>
      <p:graphicFrame>
        <p:nvGraphicFramePr>
          <p:cNvPr id="31" name="オブジェクト 30"/>
          <p:cNvGraphicFramePr>
            <a:graphicFrameLocks noChangeAspect="1"/>
          </p:cNvGraphicFramePr>
          <p:nvPr>
            <p:extLst>
              <p:ext uri="{D42A27DB-BD31-4B8C-83A1-F6EECF244321}">
                <p14:modId xmlns:p14="http://schemas.microsoft.com/office/powerpoint/2010/main" val="2080736411"/>
              </p:ext>
            </p:extLst>
          </p:nvPr>
        </p:nvGraphicFramePr>
        <p:xfrm>
          <a:off x="10197812" y="4759016"/>
          <a:ext cx="1753395" cy="1664427"/>
        </p:xfrm>
        <a:graphic>
          <a:graphicData uri="http://schemas.openxmlformats.org/presentationml/2006/ole">
            <mc:AlternateContent xmlns:mc="http://schemas.openxmlformats.org/markup-compatibility/2006">
              <mc:Choice xmlns:v="urn:schemas-microsoft-com:vml" Requires="v">
                <p:oleObj spid="_x0000_s4231" name="ワークシート" r:id="rId3" imgW="1501056" imgH="1424929" progId="Excel.Sheet.12">
                  <p:embed/>
                </p:oleObj>
              </mc:Choice>
              <mc:Fallback>
                <p:oleObj name="ワークシート" r:id="rId3" imgW="1501056" imgH="1424929" progId="Excel.Sheet.12">
                  <p:embed/>
                  <p:pic>
                    <p:nvPicPr>
                      <p:cNvPr id="29" name="オブジェクト 28"/>
                      <p:cNvPicPr/>
                      <p:nvPr/>
                    </p:nvPicPr>
                    <p:blipFill>
                      <a:blip r:embed="rId4"/>
                      <a:stretch>
                        <a:fillRect/>
                      </a:stretch>
                    </p:blipFill>
                    <p:spPr>
                      <a:xfrm>
                        <a:off x="10197812" y="4759016"/>
                        <a:ext cx="1753395" cy="1664427"/>
                      </a:xfrm>
                      <a:prstGeom prst="rect">
                        <a:avLst/>
                      </a:prstGeom>
                    </p:spPr>
                  </p:pic>
                </p:oleObj>
              </mc:Fallback>
            </mc:AlternateContent>
          </a:graphicData>
        </a:graphic>
      </p:graphicFrame>
      <p:sp>
        <p:nvSpPr>
          <p:cNvPr id="34" name="テキスト ボックス 33"/>
          <p:cNvSpPr txBox="1"/>
          <p:nvPr/>
        </p:nvSpPr>
        <p:spPr>
          <a:xfrm>
            <a:off x="10136852" y="4430459"/>
            <a:ext cx="1796730" cy="246221"/>
          </a:xfrm>
          <a:prstGeom prst="rect">
            <a:avLst/>
          </a:prstGeom>
          <a:noFill/>
        </p:spPr>
        <p:txBody>
          <a:bodyPr wrap="square" rtlCol="0">
            <a:spAutoFit/>
          </a:bodyPr>
          <a:lstStyle/>
          <a:p>
            <a:pPr algn="ctr"/>
            <a:r>
              <a:rPr lang="ja-JP" altLang="en-US" sz="1000" dirty="0" smtClean="0">
                <a:latin typeface="游明朝 Demibold" panose="02020600000000000000" pitchFamily="18" charset="-128"/>
                <a:ea typeface="游明朝 Demibold" panose="02020600000000000000" pitchFamily="18" charset="-128"/>
              </a:rPr>
              <a:t>（参照：中７日とは）</a:t>
            </a:r>
            <a:endParaRPr lang="en-US" altLang="ja-JP" sz="1000" dirty="0" smtClean="0">
              <a:latin typeface="游明朝 Demibold" panose="02020600000000000000" pitchFamily="18" charset="-128"/>
              <a:ea typeface="游明朝 Demibold" panose="02020600000000000000" pitchFamily="18" charset="-128"/>
            </a:endParaRPr>
          </a:p>
        </p:txBody>
      </p:sp>
      <p:sp>
        <p:nvSpPr>
          <p:cNvPr id="38" name="テキスト ボックス 37"/>
          <p:cNvSpPr txBox="1"/>
          <p:nvPr/>
        </p:nvSpPr>
        <p:spPr>
          <a:xfrm>
            <a:off x="4108874" y="710472"/>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（通常開催）</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39" name="テキスト ボックス 38"/>
          <p:cNvSpPr txBox="1"/>
          <p:nvPr/>
        </p:nvSpPr>
        <p:spPr>
          <a:xfrm>
            <a:off x="4108874" y="1704593"/>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（決議省略）</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10" name="角丸四角形 9"/>
          <p:cNvSpPr/>
          <p:nvPr/>
        </p:nvSpPr>
        <p:spPr>
          <a:xfrm>
            <a:off x="781496" y="4730630"/>
            <a:ext cx="3136392" cy="1881149"/>
          </a:xfrm>
          <a:prstGeom prst="roundRect">
            <a:avLst>
              <a:gd name="adj" fmla="val 8646"/>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ea typeface="+mj-ea"/>
              </a:rPr>
              <a:t>【</a:t>
            </a:r>
            <a:r>
              <a:rPr kumimoji="1" lang="ja-JP" altLang="en-US" sz="1200" b="1" dirty="0" smtClean="0">
                <a:solidFill>
                  <a:schemeClr val="tx1"/>
                </a:solidFill>
                <a:ea typeface="+mj-ea"/>
              </a:rPr>
              <a:t>理事会との主な違い</a:t>
            </a:r>
            <a:r>
              <a:rPr kumimoji="1" lang="en-US" altLang="ja-JP" sz="1200" b="1" dirty="0" smtClean="0">
                <a:solidFill>
                  <a:schemeClr val="tx1"/>
                </a:solidFill>
                <a:ea typeface="+mj-ea"/>
              </a:rPr>
              <a:t>】</a:t>
            </a:r>
            <a:r>
              <a:rPr kumimoji="1" lang="ja-JP" altLang="en-US" sz="1200" b="1" dirty="0" smtClean="0">
                <a:solidFill>
                  <a:schemeClr val="tx1"/>
                </a:solidFill>
                <a:ea typeface="+mj-ea"/>
              </a:rPr>
              <a:t>（指摘事項）</a:t>
            </a:r>
            <a:endParaRPr kumimoji="1" lang="en-US" altLang="ja-JP" sz="1200" b="1" dirty="0" smtClean="0">
              <a:solidFill>
                <a:schemeClr val="tx1"/>
              </a:solidFill>
              <a:ea typeface="+mj-ea"/>
            </a:endParaRPr>
          </a:p>
          <a:p>
            <a:pPr algn="ctr"/>
            <a:endParaRPr kumimoji="1" lang="en-US" altLang="ja-JP" sz="600" dirty="0" smtClean="0">
              <a:solidFill>
                <a:schemeClr val="tx1"/>
              </a:solidFill>
              <a:ea typeface="+mj-ea"/>
            </a:endParaRPr>
          </a:p>
          <a:p>
            <a:r>
              <a:rPr lang="ja-JP" altLang="en-US" sz="1200" dirty="0" smtClean="0">
                <a:solidFill>
                  <a:schemeClr val="tx1"/>
                </a:solidFill>
                <a:latin typeface="ＭＳ 明朝" panose="02020609040205080304" pitchFamily="17" charset="-128"/>
                <a:ea typeface="ＭＳ 明朝" panose="02020609040205080304" pitchFamily="17" charset="-128"/>
              </a:rPr>
              <a:t>・開催するためには、理事会で、日時、</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latin typeface="ＭＳ 明朝" panose="02020609040205080304" pitchFamily="17" charset="-128"/>
                <a:ea typeface="ＭＳ 明朝" panose="02020609040205080304" pitchFamily="17" charset="-128"/>
              </a:rPr>
              <a:t>場所、議題、議案の概要を決議して、</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latin typeface="ＭＳ 明朝" panose="02020609040205080304" pitchFamily="17" charset="-128"/>
                <a:ea typeface="ＭＳ 明朝" panose="02020609040205080304" pitchFamily="17" charset="-128"/>
              </a:rPr>
              <a:t>招集通知に記載することが必要。</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　→これらを記載した招集通知の文案を</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理事会に諮ると確実です。</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・決議できる事項は、法令及び定款に</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latin typeface="ＭＳ 明朝" panose="02020609040205080304" pitchFamily="17" charset="-128"/>
                <a:ea typeface="ＭＳ 明朝" panose="02020609040205080304" pitchFamily="17" charset="-128"/>
              </a:rPr>
              <a:t>定める事項に限られる。</a:t>
            </a:r>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sp>
        <p:nvSpPr>
          <p:cNvPr id="37" name="テキスト ボックス 36"/>
          <p:cNvSpPr txBox="1"/>
          <p:nvPr/>
        </p:nvSpPr>
        <p:spPr>
          <a:xfrm>
            <a:off x="7645396" y="206003"/>
            <a:ext cx="2624328" cy="253916"/>
          </a:xfrm>
          <a:prstGeom prst="rect">
            <a:avLst/>
          </a:prstGeom>
          <a:noFill/>
        </p:spPr>
        <p:txBody>
          <a:bodyPr wrap="square" rtlCol="0">
            <a:spAutoFit/>
          </a:bodyPr>
          <a:lstStyle/>
          <a:p>
            <a:r>
              <a:rPr kumimoji="1" lang="ja-JP" altLang="en-US" sz="1050" dirty="0" smtClean="0"/>
              <a:t>（ガイドライン</a:t>
            </a:r>
            <a:r>
              <a:rPr kumimoji="1" lang="en-US" altLang="ja-JP" sz="1050" dirty="0" smtClean="0"/>
              <a:t>P</a:t>
            </a:r>
            <a:r>
              <a:rPr kumimoji="1" lang="ja-JP" altLang="en-US" sz="1050" dirty="0" smtClean="0"/>
              <a:t>６～</a:t>
            </a:r>
            <a:r>
              <a:rPr kumimoji="1" lang="en-US" altLang="ja-JP" sz="1050" dirty="0" smtClean="0"/>
              <a:t>P</a:t>
            </a:r>
            <a:r>
              <a:rPr lang="ja-JP" altLang="en-US" sz="1050" dirty="0" smtClean="0"/>
              <a:t>１</a:t>
            </a:r>
            <a:r>
              <a:rPr lang="ja-JP" altLang="en-US" sz="1050" dirty="0"/>
              <a:t>４</a:t>
            </a:r>
            <a:r>
              <a:rPr kumimoji="1" lang="ja-JP" altLang="en-US" sz="1050" dirty="0" smtClean="0"/>
              <a:t>参照）</a:t>
            </a:r>
            <a:endParaRPr kumimoji="1" lang="ja-JP" altLang="en-US" sz="1050" dirty="0"/>
          </a:p>
        </p:txBody>
      </p:sp>
    </p:spTree>
    <p:extLst>
      <p:ext uri="{BB962C8B-B14F-4D97-AF65-F5344CB8AC3E}">
        <p14:creationId xmlns:p14="http://schemas.microsoft.com/office/powerpoint/2010/main" val="43374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71909" y="109307"/>
            <a:ext cx="10395878" cy="43808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５　定時評議員会での役員等の一斉改選までの流れ</a:t>
            </a:r>
            <a:endParaRPr kumimoji="1" lang="ja-JP" altLang="en-US" b="1" dirty="0">
              <a:solidFill>
                <a:schemeClr val="tx1"/>
              </a:solidFill>
            </a:endParaRPr>
          </a:p>
        </p:txBody>
      </p:sp>
      <p:sp>
        <p:nvSpPr>
          <p:cNvPr id="3" name="角丸四角形 2"/>
          <p:cNvSpPr/>
          <p:nvPr/>
        </p:nvSpPr>
        <p:spPr>
          <a:xfrm>
            <a:off x="971909" y="1197864"/>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事前調整</a:t>
            </a:r>
            <a:endParaRPr kumimoji="1" lang="en-US" altLang="ja-JP" sz="1200" b="1" dirty="0" smtClean="0">
              <a:solidFill>
                <a:schemeClr val="tx1"/>
              </a:solidFill>
            </a:endParaRPr>
          </a:p>
          <a:p>
            <a:pPr algn="ctr"/>
            <a:r>
              <a:rPr kumimoji="1" lang="ja-JP" altLang="en-US" sz="1200" b="1" spc="-150" dirty="0" smtClean="0">
                <a:solidFill>
                  <a:schemeClr val="tx1"/>
                </a:solidFill>
              </a:rPr>
              <a:t>（理事・監事）</a:t>
            </a:r>
            <a:endParaRPr kumimoji="1" lang="ja-JP" altLang="en-US" sz="1200" b="1" spc="-150" dirty="0">
              <a:solidFill>
                <a:schemeClr val="tx1"/>
              </a:solidFill>
            </a:endParaRPr>
          </a:p>
        </p:txBody>
      </p:sp>
      <p:sp>
        <p:nvSpPr>
          <p:cNvPr id="5" name="角丸四角形 4"/>
          <p:cNvSpPr/>
          <p:nvPr/>
        </p:nvSpPr>
        <p:spPr>
          <a:xfrm>
            <a:off x="5537227" y="2320387"/>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評議員選任</a:t>
            </a:r>
            <a:endParaRPr kumimoji="1" lang="en-US" altLang="ja-JP" sz="1200" b="1" dirty="0" smtClean="0">
              <a:solidFill>
                <a:schemeClr val="tx1"/>
              </a:solidFill>
            </a:endParaRPr>
          </a:p>
          <a:p>
            <a:pPr algn="ctr"/>
            <a:r>
              <a:rPr kumimoji="1" lang="ja-JP" altLang="en-US" sz="1200" b="1" dirty="0" smtClean="0">
                <a:solidFill>
                  <a:schemeClr val="tx1"/>
                </a:solidFill>
              </a:rPr>
              <a:t>解任委員会</a:t>
            </a:r>
            <a:endParaRPr kumimoji="1" lang="ja-JP" altLang="en-US" sz="1200" b="1" dirty="0">
              <a:solidFill>
                <a:schemeClr val="tx1"/>
              </a:solidFill>
            </a:endParaRPr>
          </a:p>
        </p:txBody>
      </p:sp>
      <p:sp>
        <p:nvSpPr>
          <p:cNvPr id="6" name="角丸四角形 5"/>
          <p:cNvSpPr/>
          <p:nvPr/>
        </p:nvSpPr>
        <p:spPr>
          <a:xfrm>
            <a:off x="3246194" y="1197864"/>
            <a:ext cx="1479254"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理事会</a:t>
            </a:r>
            <a:endParaRPr kumimoji="1" lang="ja-JP" altLang="en-US" sz="1200" b="1" spc="-150" dirty="0">
              <a:solidFill>
                <a:schemeClr val="tx1"/>
              </a:solidFill>
            </a:endParaRPr>
          </a:p>
        </p:txBody>
      </p:sp>
      <p:sp>
        <p:nvSpPr>
          <p:cNvPr id="10" name="角丸四角形 9"/>
          <p:cNvSpPr/>
          <p:nvPr/>
        </p:nvSpPr>
        <p:spPr>
          <a:xfrm>
            <a:off x="7802791" y="119786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定時</a:t>
            </a:r>
            <a:r>
              <a:rPr kumimoji="1" lang="ja-JP" altLang="en-US" sz="1200" b="1" dirty="0" smtClean="0">
                <a:solidFill>
                  <a:schemeClr val="tx1"/>
                </a:solidFill>
              </a:rPr>
              <a:t>評議員会</a:t>
            </a:r>
            <a:endParaRPr kumimoji="1" lang="ja-JP" altLang="en-US" sz="1200" b="1" dirty="0">
              <a:solidFill>
                <a:schemeClr val="tx1"/>
              </a:solidFill>
            </a:endParaRPr>
          </a:p>
        </p:txBody>
      </p:sp>
      <p:cxnSp>
        <p:nvCxnSpPr>
          <p:cNvPr id="11" name="直線矢印コネクタ 10"/>
          <p:cNvCxnSpPr>
            <a:stCxn id="3" idx="3"/>
            <a:endCxn id="6" idx="1"/>
          </p:cNvCxnSpPr>
          <p:nvPr/>
        </p:nvCxnSpPr>
        <p:spPr>
          <a:xfrm>
            <a:off x="2224637" y="1417320"/>
            <a:ext cx="1021557"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3"/>
            <a:endCxn id="5" idx="1"/>
          </p:cNvCxnSpPr>
          <p:nvPr/>
        </p:nvCxnSpPr>
        <p:spPr>
          <a:xfrm>
            <a:off x="4725448" y="1417320"/>
            <a:ext cx="811779" cy="1122523"/>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3"/>
            <a:endCxn id="10" idx="1"/>
          </p:cNvCxnSpPr>
          <p:nvPr/>
        </p:nvCxnSpPr>
        <p:spPr>
          <a:xfrm flipV="1">
            <a:off x="6789955" y="1417320"/>
            <a:ext cx="1012836" cy="1122523"/>
          </a:xfrm>
          <a:prstGeom prst="straightConnector1">
            <a:avLst/>
          </a:prstGeom>
          <a:ln w="63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967650" y="1738382"/>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事前調整</a:t>
            </a:r>
            <a:endParaRPr kumimoji="1" lang="en-US" altLang="ja-JP" sz="1200" b="1" dirty="0" smtClean="0">
              <a:solidFill>
                <a:schemeClr val="tx1"/>
              </a:solidFill>
            </a:endParaRPr>
          </a:p>
          <a:p>
            <a:pPr algn="ctr"/>
            <a:r>
              <a:rPr lang="ja-JP" altLang="en-US" sz="1200" b="1" dirty="0" smtClean="0">
                <a:solidFill>
                  <a:schemeClr val="tx1"/>
                </a:solidFill>
              </a:rPr>
              <a:t>（評議員）</a:t>
            </a:r>
            <a:endParaRPr kumimoji="1" lang="ja-JP" altLang="en-US" sz="1200" b="1" dirty="0">
              <a:solidFill>
                <a:schemeClr val="tx1"/>
              </a:solidFill>
            </a:endParaRPr>
          </a:p>
        </p:txBody>
      </p:sp>
      <p:cxnSp>
        <p:nvCxnSpPr>
          <p:cNvPr id="19" name="直線矢印コネクタ 18"/>
          <p:cNvCxnSpPr>
            <a:stCxn id="18" idx="3"/>
            <a:endCxn id="6" idx="1"/>
          </p:cNvCxnSpPr>
          <p:nvPr/>
        </p:nvCxnSpPr>
        <p:spPr>
          <a:xfrm flipV="1">
            <a:off x="2220378" y="1417320"/>
            <a:ext cx="1025816" cy="540518"/>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8449056" y="6628403"/>
            <a:ext cx="4210447" cy="246221"/>
          </a:xfrm>
          <a:prstGeom prst="rect">
            <a:avLst/>
          </a:prstGeom>
          <a:noFill/>
        </p:spPr>
        <p:txBody>
          <a:bodyPr wrap="square" rtlCol="0">
            <a:spAutoFit/>
          </a:bodyPr>
          <a:lstStyle/>
          <a:p>
            <a:r>
              <a:rPr kumimoji="1" lang="en-US" altLang="ja-JP" sz="1000" dirty="0" smtClean="0"/>
              <a:t>※</a:t>
            </a:r>
            <a:r>
              <a:rPr kumimoji="1" lang="ja-JP" altLang="en-US" sz="1000" dirty="0" smtClean="0"/>
              <a:t>　理事会・評議員会の開催については、</a:t>
            </a:r>
            <a:r>
              <a:rPr lang="ja-JP" altLang="en-US" sz="1000" dirty="0" smtClean="0"/>
              <a:t>「２」・「４」参照</a:t>
            </a:r>
            <a:endParaRPr kumimoji="1" lang="ja-JP" altLang="en-US" sz="1000" dirty="0"/>
          </a:p>
        </p:txBody>
      </p:sp>
      <p:sp>
        <p:nvSpPr>
          <p:cNvPr id="21" name="角丸四角形 20"/>
          <p:cNvSpPr/>
          <p:nvPr/>
        </p:nvSpPr>
        <p:spPr>
          <a:xfrm>
            <a:off x="967650" y="2279412"/>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事前調整</a:t>
            </a:r>
            <a:endParaRPr kumimoji="1" lang="en-US" altLang="ja-JP" sz="1200" b="1" dirty="0" smtClean="0">
              <a:solidFill>
                <a:schemeClr val="tx1"/>
              </a:solidFill>
            </a:endParaRPr>
          </a:p>
          <a:p>
            <a:pPr algn="ctr"/>
            <a:r>
              <a:rPr lang="ja-JP" altLang="en-US" sz="1200" b="1" spc="-150" dirty="0" smtClean="0">
                <a:solidFill>
                  <a:schemeClr val="tx1"/>
                </a:solidFill>
              </a:rPr>
              <a:t>（次期候補者）</a:t>
            </a:r>
            <a:endParaRPr kumimoji="1" lang="ja-JP" altLang="en-US" sz="1200" b="1" spc="-150" dirty="0">
              <a:solidFill>
                <a:schemeClr val="tx1"/>
              </a:solidFill>
            </a:endParaRPr>
          </a:p>
        </p:txBody>
      </p:sp>
      <p:cxnSp>
        <p:nvCxnSpPr>
          <p:cNvPr id="24" name="直線矢印コネクタ 23"/>
          <p:cNvCxnSpPr>
            <a:stCxn id="21" idx="3"/>
            <a:endCxn id="6" idx="1"/>
          </p:cNvCxnSpPr>
          <p:nvPr/>
        </p:nvCxnSpPr>
        <p:spPr>
          <a:xfrm flipV="1">
            <a:off x="2220378" y="1417320"/>
            <a:ext cx="1025816" cy="1081548"/>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78246" y="2848462"/>
            <a:ext cx="2230205" cy="2354491"/>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（調整が必要と思われる事項）</a:t>
            </a:r>
            <a:endParaRPr lang="en-US" altLang="ja-JP" sz="1100" dirty="0" smtClean="0">
              <a:latin typeface="ＭＳ 明朝" panose="02020609040205080304" pitchFamily="17" charset="-128"/>
              <a:ea typeface="ＭＳ 明朝" panose="02020609040205080304" pitchFamily="17" charset="-128"/>
            </a:endParaRPr>
          </a:p>
          <a:p>
            <a:endParaRPr lang="en-US" altLang="ja-JP" sz="200" dirty="0" smtClean="0">
              <a:latin typeface="ＭＳ 明朝" panose="02020609040205080304" pitchFamily="17" charset="-128"/>
              <a:ea typeface="ＭＳ 明朝" panose="02020609040205080304" pitchFamily="17"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候補予定者との関係</a:t>
            </a:r>
            <a:r>
              <a:rPr lang="en-US" altLang="ja-JP"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・候補予定者の内諾</a:t>
            </a:r>
            <a:endParaRPr lang="en-US" altLang="ja-JP" sz="1100" dirty="0" smtClean="0">
              <a:latin typeface="ＭＳ 明朝" panose="02020609040205080304" pitchFamily="17" charset="-128"/>
              <a:ea typeface="ＭＳ 明朝" panose="02020609040205080304" pitchFamily="17" charset="-128"/>
            </a:endParaRPr>
          </a:p>
          <a:p>
            <a:endParaRPr lang="en-US" altLang="ja-JP" sz="2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・履歴書、就任承諾書、誓約書</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の作成依頼（再任でも必要）</a:t>
            </a:r>
            <a:endParaRPr lang="en-US" altLang="ja-JP" sz="1100" dirty="0" smtClean="0">
              <a:latin typeface="ＭＳ 明朝" panose="02020609040205080304" pitchFamily="17" charset="-128"/>
              <a:ea typeface="ＭＳ 明朝" panose="02020609040205080304" pitchFamily="17" charset="-128"/>
            </a:endParaRPr>
          </a:p>
          <a:p>
            <a:endParaRPr lang="en-US" altLang="ja-JP" sz="2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・日程等の調整</a:t>
            </a:r>
            <a:endParaRPr lang="en-US" altLang="ja-JP" sz="1100" dirty="0" smtClean="0">
              <a:latin typeface="ＭＳ 明朝" panose="02020609040205080304" pitchFamily="17" charset="-128"/>
              <a:ea typeface="ＭＳ 明朝" panose="02020609040205080304" pitchFamily="17" charset="-128"/>
            </a:endParaRPr>
          </a:p>
          <a:p>
            <a:endParaRPr lang="en-US" altLang="ja-JP" sz="300" spc="-150" dirty="0" smtClean="0">
              <a:latin typeface="ＭＳ 明朝" panose="02020609040205080304" pitchFamily="17" charset="-128"/>
              <a:ea typeface="ＭＳ 明朝" panose="02020609040205080304" pitchFamily="17" charset="-128"/>
            </a:endParaRPr>
          </a:p>
          <a:p>
            <a:r>
              <a:rPr lang="ja-JP" altLang="en-US" sz="1100" spc="-150" dirty="0" smtClean="0">
                <a:latin typeface="ＭＳ 明朝" panose="02020609040205080304" pitchFamily="17" charset="-128"/>
                <a:ea typeface="ＭＳ 明朝" panose="02020609040205080304" pitchFamily="17" charset="-128"/>
              </a:rPr>
              <a:t> </a:t>
            </a:r>
            <a:r>
              <a:rPr lang="en-US" altLang="ja-JP" sz="1100" spc="-150" dirty="0" smtClean="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再任の場合、調整を始める前に、</a:t>
            </a:r>
            <a:endParaRPr lang="en-US" altLang="ja-JP" sz="1100" spc="-150" dirty="0" smtClean="0">
              <a:latin typeface="ＭＳ 明朝" panose="02020609040205080304" pitchFamily="17" charset="-128"/>
              <a:ea typeface="ＭＳ 明朝" panose="02020609040205080304" pitchFamily="17" charset="-128"/>
            </a:endParaRPr>
          </a:p>
          <a:p>
            <a:r>
              <a:rPr lang="ja-JP" altLang="en-US" sz="1100" spc="-150" dirty="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理事会等への出席状況や発言状況</a:t>
            </a:r>
            <a:endParaRPr lang="en-US" altLang="ja-JP" sz="1100" spc="-150" dirty="0" smtClean="0">
              <a:latin typeface="ＭＳ 明朝" panose="02020609040205080304" pitchFamily="17" charset="-128"/>
              <a:ea typeface="ＭＳ 明朝" panose="02020609040205080304" pitchFamily="17" charset="-128"/>
            </a:endParaRPr>
          </a:p>
          <a:p>
            <a:r>
              <a:rPr lang="ja-JP" altLang="en-US" sz="1100" spc="-150" dirty="0">
                <a:latin typeface="ＭＳ 明朝" panose="02020609040205080304" pitchFamily="17" charset="-128"/>
                <a:ea typeface="ＭＳ 明朝" panose="02020609040205080304" pitchFamily="17" charset="-128"/>
              </a:rPr>
              <a:t>　等</a:t>
            </a:r>
            <a:r>
              <a:rPr lang="ja-JP" altLang="en-US" sz="1100" spc="-150" dirty="0" smtClean="0">
                <a:latin typeface="ＭＳ 明朝" panose="02020609040205080304" pitchFamily="17" charset="-128"/>
                <a:ea typeface="ＭＳ 明朝" panose="02020609040205080304" pitchFamily="17" charset="-128"/>
              </a:rPr>
              <a:t>から適格性を見極めてください。</a:t>
            </a:r>
            <a:endParaRPr lang="en-US" altLang="ja-JP" sz="1100" spc="-150" dirty="0" smtClean="0">
              <a:latin typeface="ＭＳ 明朝" panose="02020609040205080304" pitchFamily="17" charset="-128"/>
              <a:ea typeface="ＭＳ 明朝" panose="02020609040205080304" pitchFamily="17" charset="-128"/>
            </a:endParaRPr>
          </a:p>
          <a:p>
            <a:endParaRPr lang="en-US" altLang="ja-JP" sz="600" dirty="0" smtClean="0">
              <a:latin typeface="ＭＳ 明朝" panose="02020609040205080304" pitchFamily="17" charset="-128"/>
              <a:ea typeface="ＭＳ 明朝" panose="02020609040205080304" pitchFamily="17"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現役員等との関係</a:t>
            </a:r>
            <a:r>
              <a:rPr lang="en-US" altLang="ja-JP" sz="1100" dirty="0" smtClean="0">
                <a:latin typeface="ＭＳ ゴシック" panose="020B0609070205080204" pitchFamily="49" charset="-128"/>
                <a:ea typeface="ＭＳ ゴシック" panose="020B0609070205080204" pitchFamily="49" charset="-128"/>
              </a:rPr>
              <a:t>】</a:t>
            </a:r>
          </a:p>
          <a:p>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・候補予定者の選出</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・日程等の調整</a:t>
            </a:r>
            <a:endParaRPr lang="en-US" altLang="ja-JP" sz="1100" dirty="0" smtClean="0">
              <a:latin typeface="ＭＳ 明朝" panose="02020609040205080304" pitchFamily="17" charset="-128"/>
              <a:ea typeface="ＭＳ 明朝" panose="02020609040205080304" pitchFamily="17" charset="-128"/>
            </a:endParaRPr>
          </a:p>
        </p:txBody>
      </p:sp>
      <p:cxnSp>
        <p:nvCxnSpPr>
          <p:cNvPr id="48" name="直線矢印コネクタ 47"/>
          <p:cNvCxnSpPr>
            <a:stCxn id="10" idx="3"/>
            <a:endCxn id="85" idx="1"/>
          </p:cNvCxnSpPr>
          <p:nvPr/>
        </p:nvCxnSpPr>
        <p:spPr>
          <a:xfrm>
            <a:off x="9055519" y="1417320"/>
            <a:ext cx="1048682"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2897188" y="1774958"/>
            <a:ext cx="2230205" cy="3724096"/>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（理事会で決議する内容）</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smtClean="0">
              <a:latin typeface="ＭＳ 明朝" panose="02020609040205080304" pitchFamily="17" charset="-128"/>
              <a:ea typeface="ＭＳ 明朝" panose="02020609040205080304" pitchFamily="17"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評議員の改選関係</a:t>
            </a:r>
            <a:r>
              <a:rPr lang="en-US" altLang="ja-JP" sz="1100" dirty="0" smtClean="0">
                <a:latin typeface="ＭＳ ゴシック" panose="020B0609070205080204" pitchFamily="49" charset="-128"/>
                <a:ea typeface="ＭＳ ゴシック" panose="020B0609070205080204" pitchFamily="49" charset="-128"/>
              </a:rPr>
              <a:t>】</a:t>
            </a:r>
            <a:endParaRPr lang="en-US" altLang="ja-JP" sz="11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100" dirty="0" smtClean="0">
                <a:solidFill>
                  <a:srgbClr val="FF0000"/>
                </a:solidFill>
                <a:latin typeface="ＭＳ 明朝" panose="02020609040205080304" pitchFamily="17" charset="-128"/>
                <a:ea typeface="ＭＳ 明朝" panose="02020609040205080304" pitchFamily="17" charset="-128"/>
              </a:rPr>
              <a:t> ・次期評議員候補者の推薦</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・評議員選任解任委員会の開催</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評議員選任解任委員会の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開催日は、４月１日から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定時評議員会の日までの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間に設定することを推奨</a:t>
            </a:r>
            <a:endParaRPr lang="en-US" altLang="ja-JP" sz="1100" dirty="0" smtClean="0">
              <a:latin typeface="ＭＳ 明朝" panose="02020609040205080304" pitchFamily="17" charset="-128"/>
              <a:ea typeface="ＭＳ 明朝" panose="02020609040205080304" pitchFamily="17" charset="-128"/>
            </a:endParaRPr>
          </a:p>
          <a:p>
            <a:endParaRPr lang="en-US" altLang="ja-JP" sz="600" dirty="0" smtClean="0">
              <a:latin typeface="ＭＳ 明朝" panose="02020609040205080304" pitchFamily="17" charset="-128"/>
              <a:ea typeface="ＭＳ 明朝" panose="02020609040205080304" pitchFamily="17"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理事・監事の改選関係</a:t>
            </a:r>
            <a:r>
              <a:rPr lang="en-US" altLang="ja-JP" sz="1100" dirty="0" smtClean="0">
                <a:latin typeface="ＭＳ ゴシック" panose="020B0609070205080204" pitchFamily="49" charset="-128"/>
                <a:ea typeface="ＭＳ ゴシック" panose="020B0609070205080204" pitchFamily="49" charset="-128"/>
              </a:rPr>
              <a:t>】</a:t>
            </a:r>
          </a:p>
          <a:p>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定時</a:t>
            </a:r>
            <a:r>
              <a:rPr lang="ja-JP" altLang="en-US" sz="1100" dirty="0" smtClean="0">
                <a:latin typeface="ＭＳ 明朝" panose="02020609040205080304" pitchFamily="17" charset="-128"/>
                <a:ea typeface="ＭＳ 明朝" panose="02020609040205080304" pitchFamily="17" charset="-128"/>
              </a:rPr>
              <a:t>評議員会の開催</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　・次期理事の選任議案の決定</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en-US" altLang="ja-JP" sz="1100" dirty="0" smtClean="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　・次期監事の選任議案の決定</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smtClean="0">
                <a:solidFill>
                  <a:srgbClr val="FF0000"/>
                </a:solidFill>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監事の選任議案は、現</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監事の過半数</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２名の場合</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は２名とも必要</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の同意を</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書面等で得てください。</a:t>
            </a:r>
            <a:endParaRPr lang="en-US" altLang="ja-JP" sz="1100" dirty="0" smtClean="0">
              <a:latin typeface="ＭＳ 明朝" panose="02020609040205080304" pitchFamily="17" charset="-128"/>
              <a:ea typeface="ＭＳ 明朝" panose="02020609040205080304" pitchFamily="17" charset="-128"/>
            </a:endParaRPr>
          </a:p>
          <a:p>
            <a:endParaRPr lang="en-US" altLang="ja-JP" sz="600" dirty="0" smtClean="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その他</a:t>
            </a:r>
            <a:r>
              <a:rPr lang="en-US" altLang="ja-JP" sz="1100" dirty="0" smtClean="0">
                <a:latin typeface="ＭＳ 明朝" panose="02020609040205080304" pitchFamily="17" charset="-128"/>
                <a:ea typeface="ＭＳ 明朝" panose="02020609040205080304" pitchFamily="17" charset="-128"/>
              </a:rPr>
              <a:t>】</a:t>
            </a:r>
          </a:p>
          <a:p>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・前年度決算</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・業務執行報告</a:t>
            </a:r>
            <a:endParaRPr lang="en-US" altLang="ja-JP" sz="1100" dirty="0" smtClean="0">
              <a:latin typeface="ＭＳ 明朝" panose="02020609040205080304" pitchFamily="17" charset="-128"/>
              <a:ea typeface="ＭＳ 明朝" panose="02020609040205080304" pitchFamily="17" charset="-128"/>
            </a:endParaRPr>
          </a:p>
          <a:p>
            <a:r>
              <a:rPr lang="en-US" altLang="ja-JP"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・社会福祉充実計画案の提出</a:t>
            </a:r>
            <a:endParaRPr lang="en-US" altLang="ja-JP" sz="1100" dirty="0" smtClean="0">
              <a:latin typeface="ＭＳ 明朝" panose="02020609040205080304" pitchFamily="17" charset="-128"/>
              <a:ea typeface="ＭＳ 明朝" panose="02020609040205080304" pitchFamily="17" charset="-128"/>
            </a:endParaRPr>
          </a:p>
        </p:txBody>
      </p:sp>
      <p:cxnSp>
        <p:nvCxnSpPr>
          <p:cNvPr id="55" name="直線矢印コネクタ 54"/>
          <p:cNvCxnSpPr>
            <a:stCxn id="6" idx="3"/>
            <a:endCxn id="10" idx="1"/>
          </p:cNvCxnSpPr>
          <p:nvPr/>
        </p:nvCxnSpPr>
        <p:spPr>
          <a:xfrm>
            <a:off x="4725448" y="1417320"/>
            <a:ext cx="3077343" cy="0"/>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64" name="角丸四角形 63"/>
          <p:cNvSpPr/>
          <p:nvPr/>
        </p:nvSpPr>
        <p:spPr>
          <a:xfrm>
            <a:off x="5551975" y="1647496"/>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招集通知</a:t>
            </a:r>
            <a:endParaRPr kumimoji="1" lang="ja-JP" altLang="en-US" sz="1200" b="1" dirty="0">
              <a:solidFill>
                <a:schemeClr val="tx1"/>
              </a:solidFill>
            </a:endParaRPr>
          </a:p>
        </p:txBody>
      </p:sp>
      <p:cxnSp>
        <p:nvCxnSpPr>
          <p:cNvPr id="66" name="直線矢印コネクタ 65"/>
          <p:cNvCxnSpPr>
            <a:stCxn id="64" idx="3"/>
            <a:endCxn id="10" idx="1"/>
          </p:cNvCxnSpPr>
          <p:nvPr/>
        </p:nvCxnSpPr>
        <p:spPr>
          <a:xfrm flipV="1">
            <a:off x="6804703" y="1417320"/>
            <a:ext cx="998088" cy="44963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6341911" y="1405053"/>
            <a:ext cx="1259172" cy="261610"/>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（中７日以上）</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70" name="テキスト ボックス 69"/>
          <p:cNvSpPr txBox="1"/>
          <p:nvPr/>
        </p:nvSpPr>
        <p:spPr>
          <a:xfrm>
            <a:off x="4997101" y="1145468"/>
            <a:ext cx="2619936" cy="261610"/>
          </a:xfrm>
          <a:prstGeom prst="rect">
            <a:avLst/>
          </a:prstGeom>
          <a:noFill/>
          <a:ln w="12700">
            <a:noFill/>
          </a:ln>
        </p:spPr>
        <p:txBody>
          <a:bodyPr wrap="square" rtlCol="0">
            <a:spAutoFit/>
          </a:bodyPr>
          <a:lstStyle/>
          <a:p>
            <a:pPr algn="ctr"/>
            <a:r>
              <a:rPr lang="ja-JP" altLang="en-US" sz="1100" spc="-150" dirty="0" smtClean="0">
                <a:latin typeface="游明朝 Demibold" panose="02020600000000000000" pitchFamily="18" charset="-128"/>
                <a:ea typeface="游明朝 Demibold" panose="02020600000000000000" pitchFamily="18" charset="-128"/>
              </a:rPr>
              <a:t>（ 計算書類の備え置きから中１</a:t>
            </a:r>
            <a:r>
              <a:rPr lang="ja-JP" altLang="en-US" sz="1100" spc="-150" dirty="0">
                <a:latin typeface="游明朝 Demibold" panose="02020600000000000000" pitchFamily="18" charset="-128"/>
                <a:ea typeface="游明朝 Demibold" panose="02020600000000000000" pitchFamily="18" charset="-128"/>
              </a:rPr>
              <a:t>４</a:t>
            </a:r>
            <a:r>
              <a:rPr lang="ja-JP" altLang="en-US" sz="1100" spc="-150" dirty="0" smtClean="0">
                <a:latin typeface="游明朝 Demibold" panose="02020600000000000000" pitchFamily="18" charset="-128"/>
                <a:ea typeface="游明朝 Demibold" panose="02020600000000000000" pitchFamily="18" charset="-128"/>
              </a:rPr>
              <a:t>日以上 ）</a:t>
            </a:r>
            <a:endParaRPr lang="en-US" altLang="ja-JP" sz="1100" spc="-150" dirty="0" smtClean="0">
              <a:latin typeface="游明朝 Demibold" panose="02020600000000000000" pitchFamily="18" charset="-128"/>
              <a:ea typeface="游明朝 Demibold" panose="02020600000000000000" pitchFamily="18" charset="-128"/>
            </a:endParaRPr>
          </a:p>
        </p:txBody>
      </p:sp>
      <p:cxnSp>
        <p:nvCxnSpPr>
          <p:cNvPr id="80" name="直線矢印コネクタ 79"/>
          <p:cNvCxnSpPr>
            <a:stCxn id="6" idx="3"/>
            <a:endCxn id="64" idx="1"/>
          </p:cNvCxnSpPr>
          <p:nvPr/>
        </p:nvCxnSpPr>
        <p:spPr>
          <a:xfrm>
            <a:off x="4725448" y="1417320"/>
            <a:ext cx="826527" cy="44963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786385" y="5538637"/>
            <a:ext cx="9875520" cy="1077218"/>
          </a:xfrm>
          <a:prstGeom prst="rect">
            <a:avLst/>
          </a:prstGeom>
          <a:noFill/>
          <a:ln>
            <a:solidFill>
              <a:schemeClr val="accent1"/>
            </a:solidFill>
            <a:prstDash val="sysDot"/>
          </a:ln>
        </p:spPr>
        <p:txBody>
          <a:bodyPr wrap="square" rtlCol="0">
            <a:spAutoFit/>
          </a:bodyPr>
          <a:lstStyle/>
          <a:p>
            <a:r>
              <a:rPr lang="ja-JP" altLang="en-US" sz="1100" dirty="0" smtClean="0">
                <a:latin typeface="ＭＳ ゴシック" panose="020B0609070205080204" pitchFamily="49" charset="-128"/>
                <a:ea typeface="ＭＳ ゴシック" panose="020B0609070205080204" pitchFamily="49" charset="-128"/>
              </a:rPr>
              <a:t>≪ 考え方・注意点 ≫</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3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明朝" panose="02020609040205080304" pitchFamily="17" charset="-128"/>
                <a:ea typeface="ＭＳ 明朝" panose="02020609040205080304" pitchFamily="17" charset="-128"/>
              </a:rPr>
              <a:t>（１） 現在の理事、監事、評議員の任期は、定時評議員会の終結時まで　→　定時評議員会までは、現在の理事、監事、評議員で行う。</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（２） 新評議員を切れ目なく選任する観点から、評議員選任解任委員会は、①定時評議員会と同日か、②定時評議員会より前</a:t>
            </a:r>
            <a:r>
              <a:rPr lang="en-US" altLang="ja-JP" sz="1100" dirty="0" smtClean="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に行うことが望ましい。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３月末までに決議した場合、評議員の任期が通常よりも１年短くなるため、４月以降に行うことが望ましい。</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（３） 選任決議は、１名ずつ別個に行う必要があります。</a:t>
            </a:r>
            <a:endParaRPr lang="en-US" altLang="ja-JP" sz="1100" dirty="0" smtClean="0">
              <a:latin typeface="ＭＳ 明朝" panose="02020609040205080304" pitchFamily="17" charset="-128"/>
              <a:ea typeface="ＭＳ 明朝" panose="02020609040205080304" pitchFamily="17" charset="-128"/>
            </a:endParaRPr>
          </a:p>
        </p:txBody>
      </p:sp>
      <p:sp>
        <p:nvSpPr>
          <p:cNvPr id="85" name="角丸四角形 84"/>
          <p:cNvSpPr/>
          <p:nvPr/>
        </p:nvSpPr>
        <p:spPr>
          <a:xfrm>
            <a:off x="10104201" y="1197864"/>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理事会</a:t>
            </a:r>
            <a:endParaRPr kumimoji="1" lang="ja-JP" altLang="en-US" sz="1200" b="1" dirty="0">
              <a:solidFill>
                <a:schemeClr val="tx1"/>
              </a:solidFill>
            </a:endParaRPr>
          </a:p>
        </p:txBody>
      </p:sp>
      <p:sp>
        <p:nvSpPr>
          <p:cNvPr id="104" name="テキスト ボックス 103"/>
          <p:cNvSpPr txBox="1"/>
          <p:nvPr/>
        </p:nvSpPr>
        <p:spPr>
          <a:xfrm>
            <a:off x="8936558" y="1189609"/>
            <a:ext cx="1259172" cy="477054"/>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即日開催</a:t>
            </a:r>
            <a:endParaRPr lang="en-US" altLang="ja-JP" sz="1100" dirty="0" smtClean="0">
              <a:latin typeface="游明朝 Demibold" panose="02020600000000000000" pitchFamily="18" charset="-128"/>
              <a:ea typeface="游明朝 Demibold" panose="02020600000000000000" pitchFamily="18" charset="-128"/>
            </a:endParaRPr>
          </a:p>
          <a:p>
            <a:pPr algn="ctr"/>
            <a:endParaRPr lang="en-US" altLang="ja-JP" sz="300" dirty="0" smtClean="0">
              <a:latin typeface="游明朝 Demibold" panose="02020600000000000000" pitchFamily="18" charset="-128"/>
              <a:ea typeface="游明朝 Demibold" panose="02020600000000000000" pitchFamily="18" charset="-128"/>
            </a:endParaRPr>
          </a:p>
          <a:p>
            <a:pPr algn="ctr"/>
            <a:r>
              <a:rPr lang="ja-JP" altLang="en-US" sz="1100" spc="-150" dirty="0" smtClean="0">
                <a:latin typeface="游明朝 Demibold" panose="02020600000000000000" pitchFamily="18" charset="-128"/>
                <a:ea typeface="游明朝 Demibold" panose="02020600000000000000" pitchFamily="18" charset="-128"/>
              </a:rPr>
              <a:t>（招集通知省略）</a:t>
            </a:r>
            <a:endParaRPr lang="en-US" altLang="ja-JP" sz="1100" spc="-150" dirty="0" smtClean="0">
              <a:latin typeface="游明朝 Demibold" panose="02020600000000000000" pitchFamily="18" charset="-128"/>
              <a:ea typeface="游明朝 Demibold" panose="02020600000000000000" pitchFamily="18" charset="-128"/>
            </a:endParaRPr>
          </a:p>
        </p:txBody>
      </p:sp>
      <p:graphicFrame>
        <p:nvGraphicFramePr>
          <p:cNvPr id="114" name="オブジェクト 113"/>
          <p:cNvGraphicFramePr>
            <a:graphicFrameLocks noChangeAspect="1"/>
          </p:cNvGraphicFramePr>
          <p:nvPr>
            <p:extLst>
              <p:ext uri="{D42A27DB-BD31-4B8C-83A1-F6EECF244321}">
                <p14:modId xmlns:p14="http://schemas.microsoft.com/office/powerpoint/2010/main" val="4200594966"/>
              </p:ext>
            </p:extLst>
          </p:nvPr>
        </p:nvGraphicFramePr>
        <p:xfrm>
          <a:off x="10767315" y="5375620"/>
          <a:ext cx="1294694" cy="1229001"/>
        </p:xfrm>
        <a:graphic>
          <a:graphicData uri="http://schemas.openxmlformats.org/presentationml/2006/ole">
            <mc:AlternateContent xmlns:mc="http://schemas.openxmlformats.org/markup-compatibility/2006">
              <mc:Choice xmlns:v="urn:schemas-microsoft-com:vml" Requires="v">
                <p:oleObj spid="_x0000_s3241" name="ワークシート" r:id="rId4" imgW="1501056" imgH="1424929" progId="Excel.Sheet.12">
                  <p:embed/>
                </p:oleObj>
              </mc:Choice>
              <mc:Fallback>
                <p:oleObj name="ワークシート" r:id="rId4" imgW="1501056" imgH="1424929" progId="Excel.Sheet.12">
                  <p:embed/>
                  <p:pic>
                    <p:nvPicPr>
                      <p:cNvPr id="0" name=""/>
                      <p:cNvPicPr/>
                      <p:nvPr/>
                    </p:nvPicPr>
                    <p:blipFill>
                      <a:blip r:embed="rId5"/>
                      <a:stretch>
                        <a:fillRect/>
                      </a:stretch>
                    </p:blipFill>
                    <p:spPr>
                      <a:xfrm>
                        <a:off x="10767315" y="5375620"/>
                        <a:ext cx="1294694" cy="1229001"/>
                      </a:xfrm>
                      <a:prstGeom prst="rect">
                        <a:avLst/>
                      </a:prstGeom>
                    </p:spPr>
                  </p:pic>
                </p:oleObj>
              </mc:Fallback>
            </mc:AlternateContent>
          </a:graphicData>
        </a:graphic>
      </p:graphicFrame>
      <p:sp>
        <p:nvSpPr>
          <p:cNvPr id="115" name="テキスト ボックス 114"/>
          <p:cNvSpPr txBox="1"/>
          <p:nvPr/>
        </p:nvSpPr>
        <p:spPr>
          <a:xfrm>
            <a:off x="10516297" y="5046441"/>
            <a:ext cx="1796730" cy="246221"/>
          </a:xfrm>
          <a:prstGeom prst="rect">
            <a:avLst/>
          </a:prstGeom>
          <a:noFill/>
        </p:spPr>
        <p:txBody>
          <a:bodyPr wrap="square" rtlCol="0">
            <a:spAutoFit/>
          </a:bodyPr>
          <a:lstStyle/>
          <a:p>
            <a:pPr algn="ctr"/>
            <a:r>
              <a:rPr lang="ja-JP" altLang="en-US" sz="1000" dirty="0" smtClean="0">
                <a:latin typeface="游明朝 Demibold" panose="02020600000000000000" pitchFamily="18" charset="-128"/>
                <a:ea typeface="游明朝 Demibold" panose="02020600000000000000" pitchFamily="18" charset="-128"/>
              </a:rPr>
              <a:t>（参照：中１４日とは）</a:t>
            </a:r>
            <a:endParaRPr lang="en-US" altLang="ja-JP" sz="1000" dirty="0" smtClean="0">
              <a:latin typeface="游明朝 Demibold" panose="02020600000000000000" pitchFamily="18" charset="-128"/>
              <a:ea typeface="游明朝 Demibold" panose="02020600000000000000" pitchFamily="18" charset="-128"/>
            </a:endParaRPr>
          </a:p>
        </p:txBody>
      </p:sp>
      <p:sp>
        <p:nvSpPr>
          <p:cNvPr id="116" name="テキスト ボックス 115"/>
          <p:cNvSpPr txBox="1"/>
          <p:nvPr/>
        </p:nvSpPr>
        <p:spPr>
          <a:xfrm>
            <a:off x="5182279" y="2850783"/>
            <a:ext cx="2004058" cy="2646878"/>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履歴書、就任承諾書、誓</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約書等により、欠格事由該</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当者、特殊関係者、反社会</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的勢力の者でないことを確</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認し議事録に残したか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再任の場合でも必要）</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候補者が法人の適切な運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営に識見を有する者である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ことを委員に説明したか</a:t>
            </a:r>
            <a:endParaRPr lang="en-US" altLang="ja-JP" sz="1100" dirty="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議事録を作成したか</a:t>
            </a:r>
            <a:endParaRPr lang="en-US" altLang="ja-JP" sz="1100" dirty="0">
              <a:solidFill>
                <a:prstClr val="black"/>
              </a:solidFill>
              <a:latin typeface="ＭＳ 明朝" panose="02020609040205080304" pitchFamily="17" charset="-128"/>
              <a:ea typeface="ＭＳ 明朝" panose="02020609040205080304" pitchFamily="17" charset="-128"/>
            </a:endParaRPr>
          </a:p>
          <a:p>
            <a:pPr algn="ctr"/>
            <a:endParaRPr lang="en-US" altLang="ja-JP" sz="600" dirty="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委員会の運営方法は、法人</a:t>
            </a:r>
            <a:endParaRPr lang="en-US" altLang="ja-JP" sz="1100" spc="-150" dirty="0" smtClean="0">
              <a:latin typeface="ＭＳ 明朝" panose="02020609040205080304" pitchFamily="17" charset="-128"/>
              <a:ea typeface="ＭＳ 明朝" panose="02020609040205080304" pitchFamily="17" charset="-128"/>
            </a:endParaRPr>
          </a:p>
          <a:p>
            <a:r>
              <a:rPr lang="ja-JP" altLang="en-US" sz="1100" spc="-150" dirty="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により異なるので、定款・定款</a:t>
            </a:r>
            <a:endParaRPr lang="en-US" altLang="ja-JP" sz="1100" spc="-150" dirty="0" smtClean="0">
              <a:latin typeface="ＭＳ 明朝" panose="02020609040205080304" pitchFamily="17" charset="-128"/>
              <a:ea typeface="ＭＳ 明朝" panose="02020609040205080304" pitchFamily="17" charset="-128"/>
            </a:endParaRPr>
          </a:p>
          <a:p>
            <a:r>
              <a:rPr lang="ja-JP" altLang="en-US" sz="1100" spc="-150" dirty="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細則等で必ず確認してください。</a:t>
            </a:r>
            <a:endParaRPr lang="en-US" altLang="ja-JP" sz="1100" spc="-150" dirty="0" smtClean="0">
              <a:latin typeface="ＭＳ 明朝" panose="02020609040205080304" pitchFamily="17" charset="-128"/>
              <a:ea typeface="ＭＳ 明朝" panose="02020609040205080304" pitchFamily="17" charset="-128"/>
            </a:endParaRPr>
          </a:p>
        </p:txBody>
      </p:sp>
      <p:sp>
        <p:nvSpPr>
          <p:cNvPr id="136" name="テキスト ボックス 135"/>
          <p:cNvSpPr txBox="1"/>
          <p:nvPr/>
        </p:nvSpPr>
        <p:spPr>
          <a:xfrm>
            <a:off x="7428908" y="1769129"/>
            <a:ext cx="2230205" cy="2831544"/>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（評議員会で決議する内容）</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smtClean="0">
              <a:latin typeface="ＭＳ 明朝" panose="02020609040205080304" pitchFamily="17" charset="-128"/>
              <a:ea typeface="ＭＳ 明朝" panose="02020609040205080304" pitchFamily="17"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役員の改選関係</a:t>
            </a:r>
            <a:r>
              <a:rPr lang="en-US" altLang="ja-JP" sz="1100" dirty="0" smtClean="0">
                <a:latin typeface="ＭＳ ゴシック" panose="020B0609070205080204" pitchFamily="49" charset="-128"/>
                <a:ea typeface="ＭＳ ゴシック" panose="020B0609070205080204" pitchFamily="49" charset="-128"/>
              </a:rPr>
              <a:t>】</a:t>
            </a:r>
          </a:p>
          <a:p>
            <a:r>
              <a:rPr lang="ja-JP" altLang="en-US" sz="1100" dirty="0" smtClean="0">
                <a:solidFill>
                  <a:srgbClr val="FF0000"/>
                </a:solidFill>
                <a:latin typeface="ＭＳ 明朝" panose="02020609040205080304" pitchFamily="17" charset="-128"/>
                <a:ea typeface="ＭＳ 明朝" panose="02020609040205080304" pitchFamily="17" charset="-128"/>
              </a:rPr>
              <a:t> ・理事の選任</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smtClean="0">
                <a:solidFill>
                  <a:srgbClr val="FF0000"/>
                </a:solidFill>
                <a:latin typeface="ＭＳ 明朝" panose="02020609040205080304" pitchFamily="17" charset="-128"/>
                <a:ea typeface="ＭＳ 明朝" panose="02020609040205080304" pitchFamily="17" charset="-128"/>
              </a:rPr>
              <a:t> ・監事の選任</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endParaRPr lang="en-US" altLang="ja-JP" sz="600" dirty="0" smtClean="0">
              <a:latin typeface="ＭＳ 明朝" panose="02020609040205080304" pitchFamily="17" charset="-128"/>
              <a:ea typeface="ＭＳ 明朝" panose="02020609040205080304" pitchFamily="17" charset="-128"/>
            </a:endParaRPr>
          </a:p>
          <a:p>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その他</a:t>
            </a:r>
            <a:r>
              <a:rPr lang="en-US" altLang="ja-JP" sz="1100" dirty="0" smtClean="0">
                <a:latin typeface="ＭＳ 明朝" panose="02020609040205080304" pitchFamily="17" charset="-128"/>
                <a:ea typeface="ＭＳ 明朝" panose="02020609040205080304" pitchFamily="17" charset="-128"/>
              </a:rPr>
              <a:t>】</a:t>
            </a:r>
          </a:p>
          <a:p>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・前年度決算</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・社会福祉充実計画の承認</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a:p>
            <a:pPr algn="ctr"/>
            <a:r>
              <a:rPr lang="ja-JP" altLang="en-US" sz="1100" dirty="0">
                <a:latin typeface="游明朝 Demibold" panose="02020600000000000000" pitchFamily="18" charset="-128"/>
                <a:ea typeface="游明朝 Demibold" panose="02020600000000000000" pitchFamily="18" charset="-128"/>
              </a:rPr>
              <a:t>（チェックポイント）</a:t>
            </a:r>
            <a:endParaRPr lang="en-US" altLang="ja-JP" sz="1100" dirty="0">
              <a:latin typeface="游明朝 Demibold" panose="02020600000000000000" pitchFamily="18" charset="-128"/>
              <a:ea typeface="游明朝 Demibold" panose="02020600000000000000" pitchFamily="18"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履歴書</a:t>
            </a:r>
            <a:r>
              <a:rPr lang="ja-JP" altLang="en-US" sz="1100" dirty="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就任承諾書、誓約</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書等により、欠格事由該当者、</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特殊関係者、反社会的勢力の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者でないことを確認し議事録</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に残したか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再任の場合でも必要）</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a:latin typeface="ＭＳ 明朝" panose="02020609040205080304" pitchFamily="17" charset="-128"/>
              <a:ea typeface="ＭＳ 明朝" panose="02020609040205080304" pitchFamily="17" charset="-128"/>
            </a:endParaRPr>
          </a:p>
        </p:txBody>
      </p:sp>
      <p:sp>
        <p:nvSpPr>
          <p:cNvPr id="137" name="テキスト ボックス 136"/>
          <p:cNvSpPr txBox="1"/>
          <p:nvPr/>
        </p:nvSpPr>
        <p:spPr>
          <a:xfrm>
            <a:off x="9615462" y="1771684"/>
            <a:ext cx="2230205" cy="2015936"/>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（理事会で決議する内容）</a:t>
            </a:r>
            <a:endParaRPr lang="en-US" altLang="ja-JP" sz="1100" dirty="0" smtClean="0">
              <a:latin typeface="ＭＳ 明朝" panose="02020609040205080304" pitchFamily="17" charset="-128"/>
              <a:ea typeface="ＭＳ 明朝" panose="02020609040205080304" pitchFamily="17" charset="-128"/>
            </a:endParaRPr>
          </a:p>
          <a:p>
            <a:endParaRPr lang="en-US" altLang="ja-JP" sz="4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・理事長の選任</a:t>
            </a:r>
            <a:endParaRPr lang="en-US" altLang="ja-JP" sz="1100" b="1"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pPr algn="ctr"/>
            <a:r>
              <a:rPr lang="ja-JP" altLang="en-US" sz="1100" dirty="0" smtClean="0">
                <a:latin typeface="游明朝 Demibold" panose="02020600000000000000" pitchFamily="18" charset="-128"/>
                <a:ea typeface="游明朝 Demibold" panose="02020600000000000000" pitchFamily="18" charset="-128"/>
              </a:rPr>
              <a:t>（チェックポイント）</a:t>
            </a:r>
            <a:endParaRPr lang="en-US" altLang="ja-JP" sz="1100" dirty="0" smtClean="0">
              <a:latin typeface="游明朝 Demibold" panose="02020600000000000000" pitchFamily="18" charset="-128"/>
              <a:ea typeface="游明朝 Demibold" panose="02020600000000000000" pitchFamily="18" charset="-128"/>
            </a:endParaRPr>
          </a:p>
          <a:p>
            <a:r>
              <a:rPr lang="ja-JP" altLang="en-US" sz="1100" dirty="0" smtClean="0">
                <a:latin typeface="ＭＳ 明朝" panose="02020609040205080304" pitchFamily="17" charset="-128"/>
                <a:ea typeface="ＭＳ 明朝" panose="02020609040205080304" pitchFamily="17" charset="-128"/>
              </a:rPr>
              <a:t>☑　招集を省略することにつき、</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新理事と新監事全員の同意を</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書面等で得たか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1100" dirty="0">
              <a:latin typeface="ＭＳ 明朝" panose="02020609040205080304" pitchFamily="17" charset="-128"/>
              <a:ea typeface="ＭＳ 明朝" panose="02020609040205080304" pitchFamily="17" charset="-128"/>
            </a:endParaRPr>
          </a:p>
          <a:p>
            <a:r>
              <a:rPr lang="en-US" altLang="ja-JP" sz="1100" spc="-150" dirty="0" smtClean="0">
                <a:latin typeface="ＭＳ 明朝" panose="02020609040205080304" pitchFamily="17" charset="-128"/>
                <a:ea typeface="ＭＳ 明朝" panose="02020609040205080304" pitchFamily="17" charset="-128"/>
              </a:rPr>
              <a:t>※</a:t>
            </a:r>
            <a:r>
              <a:rPr lang="ja-JP" altLang="en-US" sz="1100" spc="-150" dirty="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役員等に変更がある場合は、速</a:t>
            </a:r>
            <a:endParaRPr lang="en-US" altLang="ja-JP" sz="1100" spc="-150" dirty="0" smtClean="0">
              <a:latin typeface="ＭＳ 明朝" panose="02020609040205080304" pitchFamily="17" charset="-128"/>
              <a:ea typeface="ＭＳ 明朝" panose="02020609040205080304" pitchFamily="17" charset="-128"/>
            </a:endParaRPr>
          </a:p>
          <a:p>
            <a:r>
              <a:rPr lang="ja-JP" altLang="en-US" sz="1100" spc="-150" dirty="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やかに、公表中の役員等の名簿を</a:t>
            </a:r>
            <a:endParaRPr lang="en-US" altLang="ja-JP" sz="1100" spc="-150" dirty="0" smtClean="0">
              <a:latin typeface="ＭＳ 明朝" panose="02020609040205080304" pitchFamily="17" charset="-128"/>
              <a:ea typeface="ＭＳ 明朝" panose="02020609040205080304" pitchFamily="17" charset="-128"/>
            </a:endParaRPr>
          </a:p>
          <a:p>
            <a:r>
              <a:rPr lang="ja-JP" altLang="en-US" sz="1100" spc="-150" dirty="0">
                <a:latin typeface="ＭＳ 明朝" panose="02020609040205080304" pitchFamily="17" charset="-128"/>
                <a:ea typeface="ＭＳ 明朝" panose="02020609040205080304" pitchFamily="17" charset="-128"/>
              </a:rPr>
              <a:t>　</a:t>
            </a:r>
            <a:r>
              <a:rPr lang="ja-JP" altLang="en-US" sz="1100" spc="-150" dirty="0" smtClean="0">
                <a:latin typeface="ＭＳ 明朝" panose="02020609040205080304" pitchFamily="17" charset="-128"/>
                <a:ea typeface="ＭＳ 明朝" panose="02020609040205080304" pitchFamily="17" charset="-128"/>
              </a:rPr>
              <a:t>更新してください。</a:t>
            </a:r>
            <a:endParaRPr lang="en-US" altLang="ja-JP" sz="1100" spc="-150" dirty="0" smtClean="0">
              <a:latin typeface="ＭＳ 明朝" panose="02020609040205080304" pitchFamily="17" charset="-128"/>
              <a:ea typeface="ＭＳ 明朝" panose="02020609040205080304" pitchFamily="17" charset="-128"/>
            </a:endParaRPr>
          </a:p>
        </p:txBody>
      </p:sp>
      <p:sp>
        <p:nvSpPr>
          <p:cNvPr id="158" name="右矢印 157"/>
          <p:cNvSpPr/>
          <p:nvPr/>
        </p:nvSpPr>
        <p:spPr>
          <a:xfrm>
            <a:off x="9144200" y="870987"/>
            <a:ext cx="2203666" cy="116565"/>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右矢印 158"/>
          <p:cNvSpPr/>
          <p:nvPr/>
        </p:nvSpPr>
        <p:spPr>
          <a:xfrm>
            <a:off x="971909" y="682520"/>
            <a:ext cx="7964649" cy="11888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094034" y="998048"/>
            <a:ext cx="1259172" cy="430887"/>
          </a:xfrm>
          <a:prstGeom prst="rect">
            <a:avLst/>
          </a:prstGeom>
          <a:noFill/>
        </p:spPr>
        <p:txBody>
          <a:bodyPr wrap="square" rtlCol="0">
            <a:spAutoFit/>
          </a:bodyPr>
          <a:lstStyle/>
          <a:p>
            <a:pPr algn="ctr"/>
            <a:r>
              <a:rPr lang="ja-JP" altLang="en-US" sz="1100" dirty="0" smtClean="0">
                <a:latin typeface="游明朝 Demibold" panose="02020600000000000000" pitchFamily="18" charset="-128"/>
                <a:ea typeface="游明朝 Demibold" panose="02020600000000000000" pitchFamily="18" charset="-128"/>
              </a:rPr>
              <a:t>（招集通知から</a:t>
            </a:r>
            <a:endParaRPr lang="en-US" altLang="ja-JP" sz="1100" dirty="0" smtClean="0">
              <a:latin typeface="游明朝 Demibold" panose="02020600000000000000" pitchFamily="18" charset="-128"/>
              <a:ea typeface="游明朝 Demibold" panose="02020600000000000000" pitchFamily="18" charset="-128"/>
            </a:endParaRPr>
          </a:p>
          <a:p>
            <a:pPr algn="ctr"/>
            <a:r>
              <a:rPr lang="ja-JP" altLang="en-US" sz="1100" dirty="0" smtClean="0">
                <a:latin typeface="游明朝 Demibold" panose="02020600000000000000" pitchFamily="18" charset="-128"/>
                <a:ea typeface="游明朝 Demibold" panose="02020600000000000000" pitchFamily="18" charset="-128"/>
              </a:rPr>
              <a:t>中７日以上）</a:t>
            </a:r>
            <a:endParaRPr lang="en-US" altLang="ja-JP" sz="1100" dirty="0" smtClean="0">
              <a:latin typeface="游明朝 Demibold" panose="02020600000000000000" pitchFamily="18" charset="-128"/>
              <a:ea typeface="游明朝 Demibold" panose="02020600000000000000" pitchFamily="18" charset="-128"/>
            </a:endParaRPr>
          </a:p>
        </p:txBody>
      </p:sp>
      <p:sp>
        <p:nvSpPr>
          <p:cNvPr id="36" name="テキスト ボックス 35"/>
          <p:cNvSpPr txBox="1"/>
          <p:nvPr/>
        </p:nvSpPr>
        <p:spPr>
          <a:xfrm>
            <a:off x="9297398" y="105347"/>
            <a:ext cx="1851527" cy="461665"/>
          </a:xfrm>
          <a:prstGeom prst="rect">
            <a:avLst/>
          </a:prstGeom>
          <a:noFill/>
        </p:spPr>
        <p:txBody>
          <a:bodyPr wrap="square" rtlCol="0">
            <a:spAutoFit/>
          </a:bodyPr>
          <a:lstStyle/>
          <a:p>
            <a:r>
              <a:rPr lang="ja-JP" altLang="en-US" sz="800" spc="-150" dirty="0"/>
              <a:t>評議員</a:t>
            </a:r>
            <a:r>
              <a:rPr kumimoji="1" lang="ja-JP" altLang="en-US" sz="800" spc="-150" dirty="0" smtClean="0"/>
              <a:t>：ガイドライン</a:t>
            </a:r>
            <a:r>
              <a:rPr kumimoji="1" lang="en-US" altLang="ja-JP" sz="800" spc="-150" dirty="0" smtClean="0"/>
              <a:t>P</a:t>
            </a:r>
            <a:r>
              <a:rPr lang="ja-JP" altLang="en-US" sz="800" spc="-150" dirty="0" smtClean="0"/>
              <a:t>６　</a:t>
            </a:r>
            <a:r>
              <a:rPr kumimoji="1" lang="ja-JP" altLang="en-US" sz="800" spc="-150" dirty="0" smtClean="0"/>
              <a:t>～</a:t>
            </a:r>
            <a:r>
              <a:rPr kumimoji="1" lang="en-US" altLang="ja-JP" sz="800" spc="-150" dirty="0" smtClean="0"/>
              <a:t>P</a:t>
            </a:r>
            <a:r>
              <a:rPr lang="ja-JP" altLang="en-US" sz="800" spc="-150" dirty="0" smtClean="0"/>
              <a:t>９　参照</a:t>
            </a:r>
            <a:endParaRPr lang="en-US" altLang="ja-JP" sz="800" spc="-150" dirty="0" smtClean="0"/>
          </a:p>
          <a:p>
            <a:r>
              <a:rPr lang="ja-JP" altLang="en-US" sz="800" spc="-150" dirty="0" smtClean="0"/>
              <a:t>理事　：ガイドライン</a:t>
            </a:r>
            <a:r>
              <a:rPr lang="en-US" altLang="ja-JP" sz="800" spc="-150" dirty="0" smtClean="0"/>
              <a:t>P</a:t>
            </a:r>
            <a:r>
              <a:rPr lang="ja-JP" altLang="en-US" sz="800" spc="-150" dirty="0" smtClean="0"/>
              <a:t>１５～</a:t>
            </a:r>
            <a:r>
              <a:rPr lang="en-US" altLang="ja-JP" sz="800" spc="-150" dirty="0" smtClean="0"/>
              <a:t>P</a:t>
            </a:r>
            <a:r>
              <a:rPr lang="ja-JP" altLang="en-US" sz="800" spc="-150" dirty="0" smtClean="0"/>
              <a:t>１</a:t>
            </a:r>
            <a:r>
              <a:rPr lang="ja-JP" altLang="en-US" sz="800" spc="-150" dirty="0"/>
              <a:t>９</a:t>
            </a:r>
            <a:r>
              <a:rPr kumimoji="1" lang="ja-JP" altLang="en-US" sz="800" spc="-150" dirty="0" smtClean="0"/>
              <a:t>参照</a:t>
            </a:r>
            <a:endParaRPr kumimoji="1" lang="en-US" altLang="ja-JP" sz="800" spc="-150" dirty="0" smtClean="0"/>
          </a:p>
          <a:p>
            <a:r>
              <a:rPr lang="ja-JP" altLang="en-US" sz="800" spc="-150" dirty="0" smtClean="0"/>
              <a:t>監事　：ガイドライン</a:t>
            </a:r>
            <a:r>
              <a:rPr lang="en-US" altLang="ja-JP" sz="800" spc="-150" dirty="0" smtClean="0"/>
              <a:t>P</a:t>
            </a:r>
            <a:r>
              <a:rPr lang="ja-JP" altLang="en-US" sz="800" spc="-150" dirty="0" smtClean="0"/>
              <a:t>１９～</a:t>
            </a:r>
            <a:r>
              <a:rPr lang="en-US" altLang="ja-JP" sz="800" spc="-150" dirty="0" smtClean="0"/>
              <a:t>P</a:t>
            </a:r>
            <a:r>
              <a:rPr lang="ja-JP" altLang="en-US" sz="800" spc="-150" dirty="0" smtClean="0"/>
              <a:t>２３参照</a:t>
            </a:r>
            <a:endParaRPr kumimoji="1" lang="ja-JP" altLang="en-US" sz="800" spc="-150" dirty="0"/>
          </a:p>
        </p:txBody>
      </p:sp>
      <p:sp>
        <p:nvSpPr>
          <p:cNvPr id="2" name="大かっこ 1"/>
          <p:cNvSpPr/>
          <p:nvPr/>
        </p:nvSpPr>
        <p:spPr>
          <a:xfrm>
            <a:off x="9269965" y="135661"/>
            <a:ext cx="1785131" cy="381026"/>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967650" y="649293"/>
            <a:ext cx="1152160" cy="181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現役員等</a:t>
            </a:r>
            <a:endParaRPr kumimoji="1" lang="ja-JP" altLang="en-US" sz="1000" dirty="0"/>
          </a:p>
        </p:txBody>
      </p:sp>
      <p:sp>
        <p:nvSpPr>
          <p:cNvPr id="39" name="正方形/長方形 38"/>
          <p:cNvSpPr/>
          <p:nvPr/>
        </p:nvSpPr>
        <p:spPr>
          <a:xfrm>
            <a:off x="8936558" y="820330"/>
            <a:ext cx="1152160" cy="18159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t>新</a:t>
            </a:r>
            <a:r>
              <a:rPr kumimoji="1" lang="ja-JP" altLang="en-US" sz="1000" dirty="0" smtClean="0"/>
              <a:t>役員等</a:t>
            </a:r>
            <a:endParaRPr kumimoji="1" lang="ja-JP" altLang="en-US" sz="1000" dirty="0"/>
          </a:p>
        </p:txBody>
      </p:sp>
    </p:spTree>
    <p:extLst>
      <p:ext uri="{BB962C8B-B14F-4D97-AF65-F5344CB8AC3E}">
        <p14:creationId xmlns:p14="http://schemas.microsoft.com/office/powerpoint/2010/main" val="409739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961051" y="99364"/>
            <a:ext cx="10195716" cy="3765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６　役員等の報酬に関する注意点</a:t>
            </a:r>
            <a:endParaRPr kumimoji="1" lang="ja-JP" altLang="en-US" b="1" dirty="0">
              <a:solidFill>
                <a:schemeClr val="tx1"/>
              </a:solidFill>
            </a:endParaRPr>
          </a:p>
        </p:txBody>
      </p:sp>
      <p:sp>
        <p:nvSpPr>
          <p:cNvPr id="20" name="角丸四角形 6"/>
          <p:cNvSpPr>
            <a:spLocks noChangeArrowheads="1"/>
          </p:cNvSpPr>
          <p:nvPr/>
        </p:nvSpPr>
        <p:spPr bwMode="auto">
          <a:xfrm>
            <a:off x="943038" y="801151"/>
            <a:ext cx="4784725" cy="222122"/>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200" b="1"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報酬額や支給基準の定め方</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0"/>
          <p:cNvSpPr>
            <a:spLocks noChangeArrowheads="1"/>
          </p:cNvSpPr>
          <p:nvPr/>
        </p:nvSpPr>
        <p:spPr bwMode="auto">
          <a:xfrm>
            <a:off x="943038" y="1105110"/>
            <a:ext cx="107707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報酬を定めるにあたっては、不当に高額なものにならないように、以下の事情等を考慮して決める必要があります。（要評議員会の承認）</a:t>
            </a:r>
            <a:endPar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①民間事業者の役員の報酬（当該法人と同等の収益規模の事業者が望ましい。都内社会福祉法人の収益規模別の報酬総額は都の</a:t>
            </a:r>
            <a:r>
              <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HP</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で公表中）</a:t>
            </a:r>
            <a:endPar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②従業員の給与</a:t>
            </a:r>
            <a:endPar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③法人の経理状況</a:t>
            </a:r>
            <a:endPar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報酬額</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１</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や支給基準</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２</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が適当であることに</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ついて、法人としてどのような検討を行ったのかを含め、説明を果たす責任があります。</a:t>
            </a:r>
            <a:endPar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そのため</a:t>
            </a:r>
            <a:r>
              <a:rPr kumimoji="0" lang="ja-JP" altLang="en-US" sz="1200" dirty="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b="0" i="0" u="sng"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適切な検討を行うことはもちろんですが、</a:t>
            </a:r>
            <a:r>
              <a:rPr kumimoji="0" lang="ja-JP" altLang="en-US" sz="1200" b="0" i="0" u="sng" strike="noStrike" cap="none" normalizeH="0" baseline="0" dirty="0" smtClean="0">
                <a:ln>
                  <a:noFill/>
                </a:ln>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その検討を行った時の議事録や会議資料を適切に残すことも重要</a:t>
            </a:r>
            <a:r>
              <a:rPr kumimoji="0" lang="ja-JP" altLang="en-US" sz="1200" b="0" i="0" u="sng"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です。</a:t>
            </a:r>
            <a:endParaRPr kumimoji="0" lang="en-US" altLang="ja-JP" sz="1200" b="0" i="0" u="sng"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200" b="0" i="0" u="sng"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en-US" altLang="ja-JP" sz="1200" dirty="0">
                <a:latin typeface="Century" panose="02040604050505020304" pitchFamily="18" charset="0"/>
                <a:ea typeface="ＭＳ 明朝" panose="02020609040205080304" pitchFamily="17" charset="-128"/>
                <a:cs typeface="Times New Roman" panose="02020603050405020304" pitchFamily="18" charset="0"/>
              </a:rPr>
              <a:t>(</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１</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監事の報酬額は、報酬総額のみを決定しているときは具体的な配分を監事の協議により定めること　</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２</a:t>
            </a:r>
            <a:r>
              <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支給基準には</a:t>
            </a:r>
            <a:r>
              <a:rPr kumimoji="0" lang="ja-JP" altLang="en-US" sz="1200" u="sng" dirty="0" smtClean="0">
                <a:latin typeface="Century" panose="02040604050505020304" pitchFamily="18" charset="0"/>
                <a:ea typeface="ＭＳ 明朝" panose="02020609040205080304" pitchFamily="17" charset="-128"/>
                <a:cs typeface="Times New Roman" panose="02020603050405020304" pitchFamily="18" charset="0"/>
              </a:rPr>
              <a:t>法定事項</a:t>
            </a: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を定めること</a:t>
            </a:r>
            <a:endParaRPr kumimoji="0" lang="en-US" altLang="ja-JP" sz="1200" b="0" i="0"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角丸四角形 6"/>
          <p:cNvSpPr>
            <a:spLocks noChangeArrowheads="1"/>
          </p:cNvSpPr>
          <p:nvPr/>
        </p:nvSpPr>
        <p:spPr bwMode="auto">
          <a:xfrm>
            <a:off x="961047" y="4182704"/>
            <a:ext cx="4784725" cy="222122"/>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200" b="1" dirty="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報酬</a:t>
            </a:r>
            <a:r>
              <a:rPr kumimoji="0" lang="ja-JP" altLang="en-US" sz="1200" b="1"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kumimoji="0" lang="ja-JP" altLang="en-US"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関する定めの変更の手順</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23" name="角丸四角形 22"/>
          <p:cNvSpPr/>
          <p:nvPr/>
        </p:nvSpPr>
        <p:spPr>
          <a:xfrm>
            <a:off x="1125639" y="4576628"/>
            <a:ext cx="1252728" cy="438912"/>
          </a:xfrm>
          <a:prstGeom prst="roundRect">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調整・調査</a:t>
            </a:r>
            <a:endParaRPr kumimoji="1" lang="ja-JP" altLang="en-US" sz="1200" b="1" dirty="0">
              <a:solidFill>
                <a:schemeClr val="tx1"/>
              </a:solidFill>
            </a:endParaRPr>
          </a:p>
        </p:txBody>
      </p:sp>
      <p:sp>
        <p:nvSpPr>
          <p:cNvPr id="24" name="角丸四角形 23"/>
          <p:cNvSpPr/>
          <p:nvPr/>
        </p:nvSpPr>
        <p:spPr>
          <a:xfrm>
            <a:off x="4031906" y="4576628"/>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理事会</a:t>
            </a:r>
            <a:endParaRPr kumimoji="1" lang="ja-JP" altLang="en-US" sz="1200" b="1" dirty="0">
              <a:solidFill>
                <a:schemeClr val="tx1"/>
              </a:solidFill>
            </a:endParaRPr>
          </a:p>
        </p:txBody>
      </p:sp>
      <p:sp>
        <p:nvSpPr>
          <p:cNvPr id="25" name="角丸四角形 24"/>
          <p:cNvSpPr/>
          <p:nvPr/>
        </p:nvSpPr>
        <p:spPr>
          <a:xfrm>
            <a:off x="6938173" y="4576628"/>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評議員会</a:t>
            </a:r>
            <a:endParaRPr kumimoji="1" lang="ja-JP" altLang="en-US" sz="1200" b="1" dirty="0">
              <a:solidFill>
                <a:schemeClr val="tx1"/>
              </a:solidFill>
            </a:endParaRPr>
          </a:p>
        </p:txBody>
      </p:sp>
      <p:sp>
        <p:nvSpPr>
          <p:cNvPr id="26" name="角丸四角形 25"/>
          <p:cNvSpPr/>
          <p:nvPr/>
        </p:nvSpPr>
        <p:spPr>
          <a:xfrm>
            <a:off x="9844440" y="4576628"/>
            <a:ext cx="1252728" cy="438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公表</a:t>
            </a:r>
            <a:endParaRPr kumimoji="1" lang="ja-JP" altLang="en-US" sz="1200" b="1" dirty="0">
              <a:solidFill>
                <a:schemeClr val="tx1"/>
              </a:solidFill>
            </a:endParaRPr>
          </a:p>
        </p:txBody>
      </p:sp>
      <p:sp>
        <p:nvSpPr>
          <p:cNvPr id="27" name="テキスト ボックス 26"/>
          <p:cNvSpPr txBox="1"/>
          <p:nvPr/>
        </p:nvSpPr>
        <p:spPr>
          <a:xfrm>
            <a:off x="723122" y="5069369"/>
            <a:ext cx="2230205" cy="1492716"/>
          </a:xfrm>
          <a:prstGeom prst="rect">
            <a:avLst/>
          </a:prstGeom>
          <a:noFill/>
        </p:spPr>
        <p:txBody>
          <a:bodyPr wrap="square" rtlCol="0">
            <a:spAutoFit/>
          </a:bodyPr>
          <a:lstStyle/>
          <a:p>
            <a:r>
              <a:rPr lang="ja-JP" altLang="en-US" sz="1100" dirty="0" smtClean="0">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上記要注意事項にある事情</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を考慮したことが説明できる</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案になっているか</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報酬等の算定方法について、</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算定基礎額、役職、在籍年数</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など、どのような過程で算定</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されたか説明できる案に</a:t>
            </a:r>
            <a:r>
              <a:rPr lang="ja-JP" altLang="en-US" sz="1100" dirty="0" err="1" smtClean="0">
                <a:solidFill>
                  <a:srgbClr val="FF0000"/>
                </a:solidFill>
                <a:latin typeface="ＭＳ 明朝" panose="02020609040205080304" pitchFamily="17" charset="-128"/>
                <a:ea typeface="ＭＳ 明朝" panose="02020609040205080304" pitchFamily="17" charset="-128"/>
              </a:rPr>
              <a:t>なっ</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err="1" smtClean="0">
                <a:solidFill>
                  <a:srgbClr val="FF0000"/>
                </a:solidFill>
                <a:latin typeface="ＭＳ 明朝" panose="02020609040205080304" pitchFamily="17" charset="-128"/>
                <a:ea typeface="ＭＳ 明朝" panose="02020609040205080304" pitchFamily="17" charset="-128"/>
              </a:rPr>
              <a:t>て</a:t>
            </a:r>
            <a:r>
              <a:rPr lang="ja-JP" altLang="en-US" sz="1100" dirty="0" smtClean="0">
                <a:solidFill>
                  <a:srgbClr val="FF0000"/>
                </a:solidFill>
                <a:latin typeface="ＭＳ 明朝" panose="02020609040205080304" pitchFamily="17" charset="-128"/>
                <a:ea typeface="ＭＳ 明朝" panose="02020609040205080304" pitchFamily="17" charset="-128"/>
              </a:rPr>
              <a:t>いるか</a:t>
            </a:r>
            <a:endParaRPr lang="en-US" altLang="ja-JP" sz="1100" dirty="0" smtClean="0">
              <a:solidFill>
                <a:srgbClr val="FF0000"/>
              </a:solidFill>
              <a:latin typeface="ＭＳ 明朝" panose="02020609040205080304" pitchFamily="17" charset="-128"/>
              <a:ea typeface="ＭＳ 明朝" panose="02020609040205080304" pitchFamily="17" charset="-128"/>
            </a:endParaRPr>
          </a:p>
        </p:txBody>
      </p:sp>
      <p:sp>
        <p:nvSpPr>
          <p:cNvPr id="28" name="テキスト ボックス 27"/>
          <p:cNvSpPr txBox="1"/>
          <p:nvPr/>
        </p:nvSpPr>
        <p:spPr>
          <a:xfrm>
            <a:off x="3543167" y="5069369"/>
            <a:ext cx="2230205" cy="938719"/>
          </a:xfrm>
          <a:prstGeom prst="rect">
            <a:avLst/>
          </a:prstGeom>
          <a:noFill/>
        </p:spPr>
        <p:txBody>
          <a:bodyPr wrap="square" rtlCol="0">
            <a:spAutoFit/>
          </a:bodyPr>
          <a:lstStyle/>
          <a:p>
            <a:r>
              <a:rPr lang="ja-JP" altLang="en-US" sz="1100" dirty="0" smtClean="0">
                <a:latin typeface="ＭＳ 明朝" panose="02020609040205080304" pitchFamily="17" charset="-128"/>
                <a:ea typeface="ＭＳ 明朝" panose="02020609040205080304" pitchFamily="17" charset="-128"/>
              </a:rPr>
              <a:t>☑　評議員会の議題及び議案と</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して、定款変更（報酬額。理</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事と監事については評議員会</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決議でも可）、支給基準の変</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更を諮ることの議決をしたか</a:t>
            </a:r>
            <a:endParaRPr lang="en-US" altLang="ja-JP" sz="1100" dirty="0" smtClean="0">
              <a:latin typeface="ＭＳ 明朝" panose="02020609040205080304" pitchFamily="17" charset="-128"/>
              <a:ea typeface="ＭＳ 明朝" panose="02020609040205080304" pitchFamily="17" charset="-128"/>
            </a:endParaRPr>
          </a:p>
        </p:txBody>
      </p:sp>
      <p:sp>
        <p:nvSpPr>
          <p:cNvPr id="29" name="テキスト ボックス 28"/>
          <p:cNvSpPr txBox="1"/>
          <p:nvPr/>
        </p:nvSpPr>
        <p:spPr>
          <a:xfrm>
            <a:off x="6449434" y="5069369"/>
            <a:ext cx="2230205" cy="1369606"/>
          </a:xfrm>
          <a:prstGeom prst="rect">
            <a:avLst/>
          </a:prstGeom>
          <a:noFill/>
        </p:spPr>
        <p:txBody>
          <a:bodyPr wrap="square" rtlCol="0">
            <a:spAutoFit/>
          </a:bodyPr>
          <a:lstStyle/>
          <a:p>
            <a:r>
              <a:rPr lang="ja-JP" altLang="en-US" sz="1100" dirty="0" smtClean="0">
                <a:latin typeface="ＭＳ 明朝" panose="02020609040205080304" pitchFamily="17" charset="-128"/>
                <a:ea typeface="ＭＳ 明朝" panose="02020609040205080304" pitchFamily="17" charset="-128"/>
              </a:rPr>
              <a:t>☑　報酬額（定款変更）と支給</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基準の変更は</a:t>
            </a:r>
            <a:r>
              <a:rPr lang="ja-JP" altLang="en-US" sz="1100" dirty="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それぞれ別個</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に議決したか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上記要注意事項にある事情</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を考慮して決議したか</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上記事情を考慮したことを</a:t>
            </a:r>
            <a:endParaRPr lang="en-US" altLang="ja-JP" sz="1100" dirty="0" smtClean="0">
              <a:solidFill>
                <a:srgbClr val="FF0000"/>
              </a:solidFill>
              <a:latin typeface="ＭＳ 明朝" panose="02020609040205080304" pitchFamily="17" charset="-128"/>
              <a:ea typeface="ＭＳ 明朝" panose="02020609040205080304" pitchFamily="17" charset="-128"/>
            </a:endParaRPr>
          </a:p>
          <a:p>
            <a:r>
              <a:rPr lang="ja-JP" altLang="en-US" sz="1100" dirty="0">
                <a:solidFill>
                  <a:srgbClr val="FF0000"/>
                </a:solidFill>
                <a:latin typeface="ＭＳ 明朝" panose="02020609040205080304" pitchFamily="17" charset="-128"/>
                <a:ea typeface="ＭＳ 明朝" panose="02020609040205080304" pitchFamily="17" charset="-128"/>
              </a:rPr>
              <a:t>　</a:t>
            </a:r>
            <a:r>
              <a:rPr lang="ja-JP" altLang="en-US" sz="1100" dirty="0" smtClean="0">
                <a:solidFill>
                  <a:srgbClr val="FF0000"/>
                </a:solidFill>
                <a:latin typeface="ＭＳ 明朝" panose="02020609040205080304" pitchFamily="17" charset="-128"/>
                <a:ea typeface="ＭＳ 明朝" panose="02020609040205080304" pitchFamily="17" charset="-128"/>
              </a:rPr>
              <a:t>議事録に残したか</a:t>
            </a:r>
            <a:endParaRPr lang="en-US" altLang="ja-JP" sz="1100" dirty="0" smtClean="0">
              <a:solidFill>
                <a:srgbClr val="FF0000"/>
              </a:solidFill>
              <a:latin typeface="ＭＳ 明朝" panose="02020609040205080304" pitchFamily="17" charset="-128"/>
              <a:ea typeface="ＭＳ 明朝" panose="02020609040205080304" pitchFamily="17" charset="-128"/>
            </a:endParaRPr>
          </a:p>
        </p:txBody>
      </p:sp>
      <p:sp>
        <p:nvSpPr>
          <p:cNvPr id="30" name="テキスト ボックス 29"/>
          <p:cNvSpPr txBox="1"/>
          <p:nvPr/>
        </p:nvSpPr>
        <p:spPr>
          <a:xfrm>
            <a:off x="9427374" y="5052116"/>
            <a:ext cx="2230205" cy="815608"/>
          </a:xfrm>
          <a:prstGeom prst="rect">
            <a:avLst/>
          </a:prstGeom>
          <a:noFill/>
        </p:spPr>
        <p:txBody>
          <a:bodyPr wrap="square" rtlCol="0">
            <a:spAutoFit/>
          </a:bodyPr>
          <a:lstStyle/>
          <a:p>
            <a:r>
              <a:rPr lang="ja-JP" altLang="en-US" sz="1100" dirty="0" smtClean="0">
                <a:latin typeface="ＭＳ 明朝" panose="02020609040205080304" pitchFamily="17" charset="-128"/>
                <a:ea typeface="ＭＳ 明朝" panose="02020609040205080304" pitchFamily="17" charset="-128"/>
              </a:rPr>
              <a:t>☑　支給基準をホームページで</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公表したか</a:t>
            </a:r>
            <a:endParaRPr lang="en-US" altLang="ja-JP" sz="1100" dirty="0" smtClean="0">
              <a:latin typeface="ＭＳ 明朝" panose="02020609040205080304" pitchFamily="17" charset="-128"/>
              <a:ea typeface="ＭＳ 明朝" panose="02020609040205080304" pitchFamily="17" charset="-128"/>
            </a:endParaRPr>
          </a:p>
          <a:p>
            <a:endParaRPr lang="en-US" altLang="ja-JP" sz="300" dirty="0" smtClean="0">
              <a:latin typeface="ＭＳ 明朝" panose="02020609040205080304" pitchFamily="17" charset="-128"/>
              <a:ea typeface="ＭＳ 明朝" panose="02020609040205080304" pitchFamily="17" charset="-128"/>
            </a:endParaRPr>
          </a:p>
          <a:p>
            <a:r>
              <a:rPr lang="ja-JP" altLang="en-US" sz="1100" dirty="0" smtClean="0">
                <a:latin typeface="ＭＳ 明朝" panose="02020609040205080304" pitchFamily="17" charset="-128"/>
                <a:ea typeface="ＭＳ 明朝" panose="02020609040205080304" pitchFamily="17" charset="-128"/>
              </a:rPr>
              <a:t>☑　支給基準を事務所に備え置</a:t>
            </a:r>
            <a:endParaRPr lang="en-US" altLang="ja-JP" sz="1100" dirty="0" smtClean="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いたか　</a:t>
            </a:r>
            <a:endParaRPr lang="en-US" altLang="ja-JP" sz="1100" dirty="0" smtClean="0">
              <a:latin typeface="ＭＳ 明朝" panose="02020609040205080304" pitchFamily="17" charset="-128"/>
              <a:ea typeface="ＭＳ 明朝" panose="02020609040205080304" pitchFamily="17" charset="-128"/>
            </a:endParaRPr>
          </a:p>
        </p:txBody>
      </p:sp>
      <p:cxnSp>
        <p:nvCxnSpPr>
          <p:cNvPr id="32" name="直線矢印コネクタ 31"/>
          <p:cNvCxnSpPr>
            <a:stCxn id="23" idx="3"/>
            <a:endCxn id="24" idx="1"/>
          </p:cNvCxnSpPr>
          <p:nvPr/>
        </p:nvCxnSpPr>
        <p:spPr>
          <a:xfrm>
            <a:off x="2378367" y="4796084"/>
            <a:ext cx="16535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4" idx="3"/>
            <a:endCxn id="25" idx="1"/>
          </p:cNvCxnSpPr>
          <p:nvPr/>
        </p:nvCxnSpPr>
        <p:spPr>
          <a:xfrm>
            <a:off x="5284634" y="4796084"/>
            <a:ext cx="16535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5" idx="3"/>
            <a:endCxn id="26" idx="1"/>
          </p:cNvCxnSpPr>
          <p:nvPr/>
        </p:nvCxnSpPr>
        <p:spPr>
          <a:xfrm>
            <a:off x="8190901" y="4796084"/>
            <a:ext cx="16535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809643" y="190751"/>
            <a:ext cx="2624328" cy="253916"/>
          </a:xfrm>
          <a:prstGeom prst="rect">
            <a:avLst/>
          </a:prstGeom>
          <a:noFill/>
        </p:spPr>
        <p:txBody>
          <a:bodyPr wrap="square" rtlCol="0">
            <a:spAutoFit/>
          </a:bodyPr>
          <a:lstStyle/>
          <a:p>
            <a:r>
              <a:rPr kumimoji="1" lang="ja-JP" altLang="en-US" sz="1050" dirty="0" smtClean="0"/>
              <a:t>（ガイドライン</a:t>
            </a:r>
            <a:r>
              <a:rPr kumimoji="1" lang="en-US" altLang="ja-JP" sz="1050" dirty="0" smtClean="0"/>
              <a:t>P</a:t>
            </a:r>
            <a:r>
              <a:rPr lang="ja-JP" altLang="en-US" sz="1050" dirty="0" smtClean="0"/>
              <a:t>３</a:t>
            </a:r>
            <a:r>
              <a:rPr lang="ja-JP" altLang="en-US" sz="1050" dirty="0"/>
              <a:t>５</a:t>
            </a:r>
            <a:r>
              <a:rPr kumimoji="1" lang="ja-JP" altLang="en-US" sz="1050" dirty="0" smtClean="0"/>
              <a:t>～</a:t>
            </a:r>
            <a:r>
              <a:rPr kumimoji="1" lang="en-US" altLang="ja-JP" sz="1050" dirty="0" smtClean="0"/>
              <a:t>P</a:t>
            </a:r>
            <a:r>
              <a:rPr lang="ja-JP" altLang="en-US" sz="1050" dirty="0" smtClean="0"/>
              <a:t>４</a:t>
            </a:r>
            <a:r>
              <a:rPr lang="ja-JP" altLang="en-US" sz="1050" dirty="0"/>
              <a:t>０</a:t>
            </a:r>
            <a:r>
              <a:rPr kumimoji="1" lang="ja-JP" altLang="en-US" sz="1050" dirty="0" smtClean="0"/>
              <a:t>参照）</a:t>
            </a:r>
            <a:endParaRPr kumimoji="1" lang="ja-JP" altLang="en-US" sz="1050" dirty="0"/>
          </a:p>
        </p:txBody>
      </p:sp>
      <p:sp>
        <p:nvSpPr>
          <p:cNvPr id="33" name="テキスト ボックス 32"/>
          <p:cNvSpPr txBox="1"/>
          <p:nvPr/>
        </p:nvSpPr>
        <p:spPr>
          <a:xfrm>
            <a:off x="8449056" y="6617616"/>
            <a:ext cx="4276026" cy="246221"/>
          </a:xfrm>
          <a:prstGeom prst="rect">
            <a:avLst/>
          </a:prstGeom>
          <a:noFill/>
        </p:spPr>
        <p:txBody>
          <a:bodyPr wrap="square" rtlCol="0">
            <a:spAutoFit/>
          </a:bodyPr>
          <a:lstStyle/>
          <a:p>
            <a:r>
              <a:rPr kumimoji="1" lang="en-US" altLang="ja-JP" sz="1000" dirty="0" smtClean="0"/>
              <a:t>※</a:t>
            </a:r>
            <a:r>
              <a:rPr kumimoji="1" lang="ja-JP" altLang="en-US" sz="1000" dirty="0" smtClean="0"/>
              <a:t>　理事会・評議員会の開催については、</a:t>
            </a:r>
            <a:r>
              <a:rPr lang="ja-JP" altLang="en-US" sz="1000" dirty="0" smtClean="0"/>
              <a:t>「２」・「４」</a:t>
            </a:r>
            <a:r>
              <a:rPr kumimoji="1" lang="ja-JP" altLang="en-US" sz="1000" dirty="0" smtClean="0"/>
              <a:t>参照</a:t>
            </a:r>
            <a:endParaRPr kumimoji="1" lang="ja-JP" altLang="en-US" sz="1000" dirty="0"/>
          </a:p>
        </p:txBody>
      </p:sp>
      <p:sp>
        <p:nvSpPr>
          <p:cNvPr id="35" name="Rectangle 10"/>
          <p:cNvSpPr>
            <a:spLocks noChangeArrowheads="1"/>
          </p:cNvSpPr>
          <p:nvPr/>
        </p:nvSpPr>
        <p:spPr bwMode="auto">
          <a:xfrm>
            <a:off x="961048" y="3368358"/>
            <a:ext cx="68485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Century" panose="02040604050505020304" pitchFamily="18" charset="0"/>
                <a:ea typeface="ＭＳ 明朝" panose="02020609040205080304" pitchFamily="17" charset="-128"/>
                <a:cs typeface="Times New Roman" panose="02020603050405020304" pitchFamily="18" charset="0"/>
              </a:rPr>
              <a:t>交通費は、報酬には含まれませんが、実費相当額を支払う場合に限られます。</a:t>
            </a:r>
            <a:endParaRPr kumimoji="0" lang="en-US" altLang="ja-JP" sz="1200" dirty="0" smtClean="0">
              <a:latin typeface="Century" panose="02040604050505020304" pitchFamily="18" charset="0"/>
              <a:ea typeface="ＭＳ 明朝" panose="02020609040205080304"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一律</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で〇〇円のように、実費相当額によらない支払いは</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dirty="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報酬」と</a:t>
            </a:r>
            <a:r>
              <a:rPr kumimoji="0" lang="ja-JP" altLang="en-US"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して定めてください。</a:t>
            </a:r>
            <a:endParaRPr kumimoji="0" lang="en-US"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8" name="角丸四角形 6"/>
          <p:cNvSpPr>
            <a:spLocks noChangeArrowheads="1"/>
          </p:cNvSpPr>
          <p:nvPr/>
        </p:nvSpPr>
        <p:spPr bwMode="auto">
          <a:xfrm>
            <a:off x="943038" y="3055958"/>
            <a:ext cx="4784725" cy="222122"/>
          </a:xfrm>
          <a:prstGeom prst="roundRect">
            <a:avLst>
              <a:gd name="adj" fmla="val 16667"/>
            </a:avLst>
          </a:prstGeom>
          <a:solidFill>
            <a:srgbClr val="008000"/>
          </a:solidFill>
          <a:ln w="19050">
            <a:solidFill>
              <a:srgbClr val="80808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kumimoji="0" lang="ja-JP" altLang="ja-JP"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200" b="1" i="0" u="none" strike="noStrike" cap="none" normalizeH="0" baseline="0" dirty="0" smtClean="0">
                <a:ln>
                  <a:noFill/>
                </a:ln>
                <a:solidFill>
                  <a:srgbClr val="FFFFFF"/>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交通費について</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sp>
        <p:nvSpPr>
          <p:cNvPr id="5" name="角丸四角形吹き出し 4"/>
          <p:cNvSpPr/>
          <p:nvPr/>
        </p:nvSpPr>
        <p:spPr>
          <a:xfrm>
            <a:off x="8565041" y="2890041"/>
            <a:ext cx="2624654" cy="965745"/>
          </a:xfrm>
          <a:prstGeom prst="wedgeRoundRectCallout">
            <a:avLst>
              <a:gd name="adj1" fmla="val 6761"/>
              <a:gd name="adj2" fmla="val -68608"/>
              <a:gd name="adj3" fmla="val 16667"/>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ＭＳ Ｐ明朝" panose="02020600040205080304" pitchFamily="18" charset="-128"/>
                <a:ea typeface="ＭＳ Ｐ明朝" panose="02020600040205080304" pitchFamily="18" charset="-128"/>
              </a:rPr>
              <a:t>①勤務形態（常勤・</a:t>
            </a:r>
            <a:r>
              <a:rPr lang="ja-JP" altLang="en-US" sz="1000" dirty="0" smtClean="0">
                <a:solidFill>
                  <a:schemeClr val="tx1"/>
                </a:solidFill>
                <a:latin typeface="ＭＳ Ｐ明朝" panose="02020600040205080304" pitchFamily="18" charset="-128"/>
                <a:ea typeface="ＭＳ Ｐ明朝" panose="02020600040205080304" pitchFamily="18" charset="-128"/>
              </a:rPr>
              <a:t>非常勤等）</a:t>
            </a:r>
            <a:r>
              <a:rPr lang="ja-JP" altLang="en-US" sz="1000" dirty="0">
                <a:solidFill>
                  <a:schemeClr val="tx1"/>
                </a:solidFill>
                <a:latin typeface="ＭＳ Ｐ明朝" panose="02020600040205080304" pitchFamily="18" charset="-128"/>
                <a:ea typeface="ＭＳ Ｐ明朝" panose="02020600040205080304" pitchFamily="18" charset="-128"/>
              </a:rPr>
              <a:t>に</a:t>
            </a:r>
            <a:r>
              <a:rPr lang="ja-JP" altLang="en-US" sz="1000" dirty="0" smtClean="0">
                <a:solidFill>
                  <a:schemeClr val="tx1"/>
                </a:solidFill>
                <a:latin typeface="ＭＳ Ｐ明朝" panose="02020600040205080304" pitchFamily="18" charset="-128"/>
                <a:ea typeface="ＭＳ Ｐ明朝" panose="02020600040205080304" pitchFamily="18" charset="-128"/>
              </a:rPr>
              <a:t>応じた区分</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②算定方法（どの</a:t>
            </a:r>
            <a:r>
              <a:rPr lang="ja-JP" altLang="en-US" sz="1000" dirty="0">
                <a:solidFill>
                  <a:schemeClr val="tx1"/>
                </a:solidFill>
                <a:latin typeface="ＭＳ Ｐ明朝" panose="02020600040205080304" pitchFamily="18" charset="-128"/>
                <a:ea typeface="ＭＳ Ｐ明朝" panose="02020600040205080304" pitchFamily="18" charset="-128"/>
              </a:rPr>
              <a:t>ような過程を経て</a:t>
            </a:r>
            <a:r>
              <a:rPr lang="ja-JP" altLang="en-US" sz="1000" dirty="0" smtClean="0">
                <a:solidFill>
                  <a:schemeClr val="tx1"/>
                </a:solidFill>
                <a:latin typeface="ＭＳ Ｐ明朝" panose="02020600040205080304" pitchFamily="18" charset="-128"/>
                <a:ea typeface="ＭＳ Ｐ明朝" panose="02020600040205080304" pitchFamily="18" charset="-128"/>
              </a:rPr>
              <a:t>その</a:t>
            </a:r>
            <a:r>
              <a:rPr lang="ja-JP" altLang="en-US" sz="1000" dirty="0">
                <a:solidFill>
                  <a:schemeClr val="tx1"/>
                </a:solidFill>
                <a:latin typeface="ＭＳ Ｐ明朝" panose="02020600040205080304" pitchFamily="18" charset="-128"/>
                <a:ea typeface="ＭＳ Ｐ明朝" panose="02020600040205080304" pitchFamily="18" charset="-128"/>
              </a:rPr>
              <a:t>額</a:t>
            </a:r>
            <a:r>
              <a:rPr lang="ja-JP" altLang="en-US" sz="1000" dirty="0" smtClean="0">
                <a:solidFill>
                  <a:schemeClr val="tx1"/>
                </a:solidFill>
                <a:latin typeface="ＭＳ Ｐ明朝" panose="02020600040205080304" pitchFamily="18" charset="-128"/>
                <a:ea typeface="ＭＳ Ｐ明朝" panose="02020600040205080304" pitchFamily="18" charset="-128"/>
              </a:rPr>
              <a:t>が</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a:solidFill>
                  <a:schemeClr val="tx1"/>
                </a:solidFill>
                <a:latin typeface="ＭＳ Ｐ明朝" panose="02020600040205080304" pitchFamily="18" charset="-128"/>
                <a:ea typeface="ＭＳ Ｐ明朝" panose="02020600040205080304" pitchFamily="18" charset="-128"/>
              </a:rPr>
              <a:t>　</a:t>
            </a:r>
            <a:r>
              <a:rPr lang="ja-JP" altLang="en-US" sz="1000" dirty="0" smtClean="0">
                <a:solidFill>
                  <a:schemeClr val="tx1"/>
                </a:solidFill>
                <a:latin typeface="ＭＳ Ｐ明朝" panose="02020600040205080304" pitchFamily="18" charset="-128"/>
                <a:ea typeface="ＭＳ Ｐ明朝" panose="02020600040205080304" pitchFamily="18" charset="-128"/>
              </a:rPr>
              <a:t>算定されたかを対外的に説明できる基準）</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③支給の時期・手段</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④支給の形態</a:t>
            </a:r>
            <a:endParaRPr lang="ja-JP" altLang="en-US" sz="1000" dirty="0">
              <a:solidFill>
                <a:schemeClr val="tx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1271680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1922</TotalTime>
  <Words>3407</Words>
  <Application>Microsoft Office PowerPoint</Application>
  <PresentationFormat>ワイド画面</PresentationFormat>
  <Paragraphs>506</Paragraphs>
  <Slides>7</Slides>
  <Notes>3</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20" baseType="lpstr">
      <vt:lpstr>HGPｺﾞｼｯｸM</vt:lpstr>
      <vt:lpstr>HG丸ｺﾞｼｯｸM-PRO</vt:lpstr>
      <vt:lpstr>ＭＳ Ｐ明朝</vt:lpstr>
      <vt:lpstr>ＭＳ ゴシック</vt:lpstr>
      <vt:lpstr>ＭＳ 明朝</vt:lpstr>
      <vt:lpstr>游ゴシック</vt:lpstr>
      <vt:lpstr>游ゴシック Light</vt:lpstr>
      <vt:lpstr>游明朝 Demibold</vt:lpstr>
      <vt:lpstr>Arial</vt:lpstr>
      <vt:lpstr>Century</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東京都
</cp:lastModifiedBy>
  <cp:revision>202</cp:revision>
  <cp:lastPrinted>2021-02-02T01:15:48Z</cp:lastPrinted>
  <dcterms:created xsi:type="dcterms:W3CDTF">2021-01-18T23:44:01Z</dcterms:created>
  <dcterms:modified xsi:type="dcterms:W3CDTF">2021-02-12T04:33:21Z</dcterms:modified>
</cp:coreProperties>
</file>