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sldIdLst>
    <p:sldId id="256" r:id="rId2"/>
    <p:sldId id="257" r:id="rId3"/>
    <p:sldId id="258" r:id="rId4"/>
    <p:sldId id="261" r:id="rId5"/>
    <p:sldId id="259" r:id="rId6"/>
    <p:sldId id="260" r:id="rId7"/>
    <p:sldId id="262" r:id="rId8"/>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62635C1-D967-40A0-A8C5-C9DB66E025EF}" type="datetimeFigureOut">
              <a:rPr kumimoji="1" lang="ja-JP" altLang="en-US" smtClean="0"/>
              <a:t>2021/2/12</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D965C07-EBA2-4163-B6AA-8FB419510152}" type="slidenum">
              <a:rPr kumimoji="1" lang="ja-JP" altLang="en-US" smtClean="0"/>
              <a:t>‹#›</a:t>
            </a:fld>
            <a:endParaRPr kumimoji="1" lang="ja-JP" altLang="en-US"/>
          </a:p>
        </p:txBody>
      </p:sp>
    </p:spTree>
    <p:extLst>
      <p:ext uri="{BB962C8B-B14F-4D97-AF65-F5344CB8AC3E}">
        <p14:creationId xmlns:p14="http://schemas.microsoft.com/office/powerpoint/2010/main" val="17669175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D965C07-EBA2-4163-B6AA-8FB419510152}" type="slidenum">
              <a:rPr kumimoji="1" lang="ja-JP" altLang="en-US" smtClean="0"/>
              <a:t>2</a:t>
            </a:fld>
            <a:endParaRPr kumimoji="1" lang="ja-JP" altLang="en-US"/>
          </a:p>
        </p:txBody>
      </p:sp>
    </p:spTree>
    <p:extLst>
      <p:ext uri="{BB962C8B-B14F-4D97-AF65-F5344CB8AC3E}">
        <p14:creationId xmlns:p14="http://schemas.microsoft.com/office/powerpoint/2010/main" val="31066344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D965C07-EBA2-4163-B6AA-8FB419510152}" type="slidenum">
              <a:rPr kumimoji="1" lang="ja-JP" altLang="en-US" smtClean="0"/>
              <a:t>3</a:t>
            </a:fld>
            <a:endParaRPr kumimoji="1" lang="ja-JP" altLang="en-US"/>
          </a:p>
        </p:txBody>
      </p:sp>
    </p:spTree>
    <p:extLst>
      <p:ext uri="{BB962C8B-B14F-4D97-AF65-F5344CB8AC3E}">
        <p14:creationId xmlns:p14="http://schemas.microsoft.com/office/powerpoint/2010/main" val="4723921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D965C07-EBA2-4163-B6AA-8FB419510152}" type="slidenum">
              <a:rPr kumimoji="1" lang="ja-JP" altLang="en-US" smtClean="0"/>
              <a:t>6</a:t>
            </a:fld>
            <a:endParaRPr kumimoji="1" lang="ja-JP" altLang="en-US"/>
          </a:p>
        </p:txBody>
      </p:sp>
    </p:spTree>
    <p:extLst>
      <p:ext uri="{BB962C8B-B14F-4D97-AF65-F5344CB8AC3E}">
        <p14:creationId xmlns:p14="http://schemas.microsoft.com/office/powerpoint/2010/main" val="1248292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CF5AB9D-CD2F-49D4-9BC0-D4D08FC1D005}" type="datetime1">
              <a:rPr kumimoji="1" lang="ja-JP" altLang="en-US" smtClean="0"/>
              <a:t>2021/2/12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FD257F-A21B-43C3-9E8D-784090B339A6}" type="slidenum">
              <a:rPr kumimoji="1" lang="ja-JP" altLang="en-US" smtClean="0"/>
              <a:t>‹#›</a:t>
            </a:fld>
            <a:endParaRPr kumimoji="1" lang="ja-JP" altLang="en-US"/>
          </a:p>
        </p:txBody>
      </p:sp>
    </p:spTree>
    <p:extLst>
      <p:ext uri="{BB962C8B-B14F-4D97-AF65-F5344CB8AC3E}">
        <p14:creationId xmlns:p14="http://schemas.microsoft.com/office/powerpoint/2010/main" val="3271301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1B9F49D-84D5-4BA5-A5D6-A8F5454957C4}" type="datetime1">
              <a:rPr kumimoji="1" lang="ja-JP" altLang="en-US" smtClean="0"/>
              <a:t>2021/2/12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FD257F-A21B-43C3-9E8D-784090B339A6}" type="slidenum">
              <a:rPr kumimoji="1" lang="ja-JP" altLang="en-US" smtClean="0"/>
              <a:t>‹#›</a:t>
            </a:fld>
            <a:endParaRPr kumimoji="1" lang="ja-JP" altLang="en-US"/>
          </a:p>
        </p:txBody>
      </p:sp>
    </p:spTree>
    <p:extLst>
      <p:ext uri="{BB962C8B-B14F-4D97-AF65-F5344CB8AC3E}">
        <p14:creationId xmlns:p14="http://schemas.microsoft.com/office/powerpoint/2010/main" val="1806368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DBEE1F5-A068-442B-9CA5-2A99505E5097}" type="datetime1">
              <a:rPr kumimoji="1" lang="ja-JP" altLang="en-US" smtClean="0"/>
              <a:t>2021/2/12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FD257F-A21B-43C3-9E8D-784090B339A6}" type="slidenum">
              <a:rPr kumimoji="1" lang="ja-JP" altLang="en-US" smtClean="0"/>
              <a:t>‹#›</a:t>
            </a:fld>
            <a:endParaRPr kumimoji="1" lang="ja-JP" altLang="en-US"/>
          </a:p>
        </p:txBody>
      </p:sp>
    </p:spTree>
    <p:extLst>
      <p:ext uri="{BB962C8B-B14F-4D97-AF65-F5344CB8AC3E}">
        <p14:creationId xmlns:p14="http://schemas.microsoft.com/office/powerpoint/2010/main" val="2058671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2721834-10E5-46C6-BB54-F2B587F60061}" type="datetime1">
              <a:rPr kumimoji="1" lang="ja-JP" altLang="en-US" smtClean="0"/>
              <a:t>2021/2/12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FD257F-A21B-43C3-9E8D-784090B339A6}" type="slidenum">
              <a:rPr kumimoji="1" lang="ja-JP" altLang="en-US" smtClean="0"/>
              <a:t>‹#›</a:t>
            </a:fld>
            <a:endParaRPr kumimoji="1" lang="ja-JP" altLang="en-US"/>
          </a:p>
        </p:txBody>
      </p:sp>
    </p:spTree>
    <p:extLst>
      <p:ext uri="{BB962C8B-B14F-4D97-AF65-F5344CB8AC3E}">
        <p14:creationId xmlns:p14="http://schemas.microsoft.com/office/powerpoint/2010/main" val="1700746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2457444-3ED3-4B39-995D-A2F0ABA2A3B7}" type="datetime1">
              <a:rPr kumimoji="1" lang="ja-JP" altLang="en-US" smtClean="0"/>
              <a:t>2021/2/12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FD257F-A21B-43C3-9E8D-784090B339A6}" type="slidenum">
              <a:rPr kumimoji="1" lang="ja-JP" altLang="en-US" smtClean="0"/>
              <a:t>‹#›</a:t>
            </a:fld>
            <a:endParaRPr kumimoji="1" lang="ja-JP" altLang="en-US"/>
          </a:p>
        </p:txBody>
      </p:sp>
    </p:spTree>
    <p:extLst>
      <p:ext uri="{BB962C8B-B14F-4D97-AF65-F5344CB8AC3E}">
        <p14:creationId xmlns:p14="http://schemas.microsoft.com/office/powerpoint/2010/main" val="1032306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F9FCE24-0B02-4FD5-840D-ADC5B0B85853}" type="datetime1">
              <a:rPr kumimoji="1" lang="ja-JP" altLang="en-US" smtClean="0"/>
              <a:t>2021/2/12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FD257F-A21B-43C3-9E8D-784090B339A6}" type="slidenum">
              <a:rPr kumimoji="1" lang="ja-JP" altLang="en-US" smtClean="0"/>
              <a:t>‹#›</a:t>
            </a:fld>
            <a:endParaRPr kumimoji="1" lang="ja-JP" altLang="en-US"/>
          </a:p>
        </p:txBody>
      </p:sp>
    </p:spTree>
    <p:extLst>
      <p:ext uri="{BB962C8B-B14F-4D97-AF65-F5344CB8AC3E}">
        <p14:creationId xmlns:p14="http://schemas.microsoft.com/office/powerpoint/2010/main" val="964498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1A1AA8E-D373-44FF-B8FC-BE9E858C3199}" type="datetime1">
              <a:rPr kumimoji="1" lang="ja-JP" altLang="en-US" smtClean="0"/>
              <a:t>2021/2/12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6FD257F-A21B-43C3-9E8D-784090B339A6}" type="slidenum">
              <a:rPr kumimoji="1" lang="ja-JP" altLang="en-US" smtClean="0"/>
              <a:t>‹#›</a:t>
            </a:fld>
            <a:endParaRPr kumimoji="1" lang="ja-JP" altLang="en-US"/>
          </a:p>
        </p:txBody>
      </p:sp>
    </p:spTree>
    <p:extLst>
      <p:ext uri="{BB962C8B-B14F-4D97-AF65-F5344CB8AC3E}">
        <p14:creationId xmlns:p14="http://schemas.microsoft.com/office/powerpoint/2010/main" val="4126546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9BAC008-FCE9-4A02-B89D-23EBC29418BD}" type="datetime1">
              <a:rPr kumimoji="1" lang="ja-JP" altLang="en-US" smtClean="0"/>
              <a:t>2021/2/12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6FD257F-A21B-43C3-9E8D-784090B339A6}" type="slidenum">
              <a:rPr kumimoji="1" lang="ja-JP" altLang="en-US" smtClean="0"/>
              <a:t>‹#›</a:t>
            </a:fld>
            <a:endParaRPr kumimoji="1" lang="ja-JP" altLang="en-US"/>
          </a:p>
        </p:txBody>
      </p:sp>
    </p:spTree>
    <p:extLst>
      <p:ext uri="{BB962C8B-B14F-4D97-AF65-F5344CB8AC3E}">
        <p14:creationId xmlns:p14="http://schemas.microsoft.com/office/powerpoint/2010/main" val="1473677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B30C5FD-2394-4520-A899-C05C6EEBEDFB}" type="datetime1">
              <a:rPr kumimoji="1" lang="ja-JP" altLang="en-US" smtClean="0"/>
              <a:t>2021/2/12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6FD257F-A21B-43C3-9E8D-784090B339A6}" type="slidenum">
              <a:rPr kumimoji="1" lang="ja-JP" altLang="en-US" smtClean="0"/>
              <a:t>‹#›</a:t>
            </a:fld>
            <a:endParaRPr kumimoji="1" lang="ja-JP" altLang="en-US"/>
          </a:p>
        </p:txBody>
      </p:sp>
    </p:spTree>
    <p:extLst>
      <p:ext uri="{BB962C8B-B14F-4D97-AF65-F5344CB8AC3E}">
        <p14:creationId xmlns:p14="http://schemas.microsoft.com/office/powerpoint/2010/main" val="2743578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E9FC966-CB04-487C-9BF1-1AAF109D3DEC}" type="datetime1">
              <a:rPr kumimoji="1" lang="ja-JP" altLang="en-US" smtClean="0"/>
              <a:t>2021/2/12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FD257F-A21B-43C3-9E8D-784090B339A6}" type="slidenum">
              <a:rPr kumimoji="1" lang="ja-JP" altLang="en-US" smtClean="0"/>
              <a:t>‹#›</a:t>
            </a:fld>
            <a:endParaRPr kumimoji="1" lang="ja-JP" altLang="en-US"/>
          </a:p>
        </p:txBody>
      </p:sp>
    </p:spTree>
    <p:extLst>
      <p:ext uri="{BB962C8B-B14F-4D97-AF65-F5344CB8AC3E}">
        <p14:creationId xmlns:p14="http://schemas.microsoft.com/office/powerpoint/2010/main" val="932585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D62140-4955-4327-8BF5-1B62DE064B99}" type="datetime1">
              <a:rPr kumimoji="1" lang="ja-JP" altLang="en-US" smtClean="0"/>
              <a:t>2021/2/12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FD257F-A21B-43C3-9E8D-784090B339A6}" type="slidenum">
              <a:rPr kumimoji="1" lang="ja-JP" altLang="en-US" smtClean="0"/>
              <a:t>‹#›</a:t>
            </a:fld>
            <a:endParaRPr kumimoji="1" lang="ja-JP" altLang="en-US"/>
          </a:p>
        </p:txBody>
      </p:sp>
    </p:spTree>
    <p:extLst>
      <p:ext uri="{BB962C8B-B14F-4D97-AF65-F5344CB8AC3E}">
        <p14:creationId xmlns:p14="http://schemas.microsoft.com/office/powerpoint/2010/main" val="1631145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9CF4B4-B05F-4636-8DA7-16298DC5CCBD}" type="datetime1">
              <a:rPr kumimoji="1" lang="ja-JP" altLang="en-US" smtClean="0"/>
              <a:t>2021/2/12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FD257F-A21B-43C3-9E8D-784090B339A6}" type="slidenum">
              <a:rPr kumimoji="1" lang="ja-JP" altLang="en-US" smtClean="0"/>
              <a:t>‹#›</a:t>
            </a:fld>
            <a:endParaRPr kumimoji="1" lang="ja-JP" altLang="en-US"/>
          </a:p>
        </p:txBody>
      </p:sp>
    </p:spTree>
    <p:extLst>
      <p:ext uri="{BB962C8B-B14F-4D97-AF65-F5344CB8AC3E}">
        <p14:creationId xmlns:p14="http://schemas.microsoft.com/office/powerpoint/2010/main" val="3142693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額縁 3"/>
          <p:cNvSpPr/>
          <p:nvPr/>
        </p:nvSpPr>
        <p:spPr>
          <a:xfrm>
            <a:off x="2123694" y="813816"/>
            <a:ext cx="7962900" cy="1371600"/>
          </a:xfrm>
          <a:prstGeom prst="bevel">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2400" kern="100" dirty="0">
                <a:solidFill>
                  <a:srgbClr val="1F497D"/>
                </a:solidFill>
                <a:effectLst/>
                <a:ea typeface="HGPｺﾞｼｯｸM" panose="020B0600000000000000" pitchFamily="50" charset="-128"/>
                <a:cs typeface="Times New Roman" panose="02020603050405020304" pitchFamily="18" charset="0"/>
              </a:rPr>
              <a:t>社会福祉法人運営</a:t>
            </a:r>
            <a:r>
              <a:rPr lang="ja-JP" sz="2400" kern="100" dirty="0" smtClean="0">
                <a:solidFill>
                  <a:srgbClr val="1F497D"/>
                </a:solidFill>
                <a:effectLst/>
                <a:ea typeface="HGPｺﾞｼｯｸM" panose="020B0600000000000000" pitchFamily="50" charset="-128"/>
                <a:cs typeface="Times New Roman" panose="02020603050405020304" pitchFamily="18" charset="0"/>
              </a:rPr>
              <a:t>の</a:t>
            </a:r>
            <a:r>
              <a:rPr lang="ja-JP" altLang="en-US" sz="2400" kern="100" dirty="0" smtClean="0">
                <a:solidFill>
                  <a:srgbClr val="1F497D"/>
                </a:solidFill>
                <a:effectLst/>
                <a:ea typeface="HGPｺﾞｼｯｸM" panose="020B0600000000000000" pitchFamily="50" charset="-128"/>
                <a:cs typeface="Times New Roman" panose="02020603050405020304" pitchFamily="18" charset="0"/>
              </a:rPr>
              <a:t>注意点</a:t>
            </a:r>
          </a:p>
          <a:p>
            <a:pPr algn="ctr">
              <a:spcAft>
                <a:spcPts val="0"/>
              </a:spcAft>
            </a:pPr>
            <a:r>
              <a:rPr lang="ja-JP" sz="2400" kern="100" dirty="0" smtClean="0">
                <a:solidFill>
                  <a:srgbClr val="1F497D"/>
                </a:solidFill>
                <a:effectLst/>
                <a:ea typeface="HGPｺﾞｼｯｸM" panose="020B0600000000000000" pitchFamily="50" charset="-128"/>
                <a:cs typeface="Times New Roman" panose="02020603050405020304" pitchFamily="18" charset="0"/>
              </a:rPr>
              <a:t>～理事会・評議員会の開催、役員改選</a:t>
            </a:r>
            <a:r>
              <a:rPr lang="ja-JP" altLang="en-US" sz="2400" kern="100" dirty="0" smtClean="0">
                <a:solidFill>
                  <a:srgbClr val="1F497D"/>
                </a:solidFill>
                <a:ea typeface="HGPｺﾞｼｯｸM" panose="020B0600000000000000" pitchFamily="50" charset="-128"/>
                <a:cs typeface="Times New Roman" panose="02020603050405020304" pitchFamily="18" charset="0"/>
              </a:rPr>
              <a:t>、報酬篇</a:t>
            </a:r>
            <a:r>
              <a:rPr lang="ja-JP" sz="2400" kern="100" dirty="0" smtClean="0">
                <a:solidFill>
                  <a:srgbClr val="1F497D"/>
                </a:solidFill>
                <a:effectLst/>
                <a:ea typeface="HGPｺﾞｼｯｸM" panose="020B0600000000000000" pitchFamily="50" charset="-128"/>
                <a:cs typeface="Times New Roman" panose="02020603050405020304" pitchFamily="18" charset="0"/>
              </a:rPr>
              <a:t>～</a:t>
            </a:r>
            <a:endParaRPr lang="ja-JP" sz="1050" kern="100" dirty="0">
              <a:effectLst/>
              <a:ea typeface="ＭＳ 明朝" panose="02020609040205080304" pitchFamily="17" charset="-128"/>
              <a:cs typeface="Times New Roman" panose="02020603050405020304" pitchFamily="18" charset="0"/>
            </a:endParaRPr>
          </a:p>
        </p:txBody>
      </p:sp>
      <p:sp>
        <p:nvSpPr>
          <p:cNvPr id="5" name="正方形/長方形 4"/>
          <p:cNvSpPr/>
          <p:nvPr/>
        </p:nvSpPr>
        <p:spPr>
          <a:xfrm>
            <a:off x="3057144" y="5044460"/>
            <a:ext cx="6096000" cy="1477328"/>
          </a:xfrm>
          <a:prstGeom prst="rect">
            <a:avLst/>
          </a:prstGeom>
        </p:spPr>
        <p:txBody>
          <a:bodyPr>
            <a:spAutoFit/>
          </a:bodyPr>
          <a:lstStyle/>
          <a:p>
            <a:pPr algn="ctr">
              <a:lnSpc>
                <a:spcPct val="250000"/>
              </a:lnSpc>
              <a:spcAft>
                <a:spcPts val="0"/>
              </a:spcAft>
            </a:pPr>
            <a:r>
              <a:rPr lang="ja-JP" altLang="ja-JP" sz="2000" kern="100" dirty="0">
                <a:latin typeface="Century" panose="02040604050505020304" pitchFamily="18" charset="0"/>
                <a:ea typeface="HGPｺﾞｼｯｸM" panose="020B0600000000000000" pitchFamily="50" charset="-128"/>
                <a:cs typeface="Times New Roman" panose="02020603050405020304" pitchFamily="18" charset="0"/>
              </a:rPr>
              <a:t>東京都　福祉保健局　指導監査部　指導調整課</a:t>
            </a:r>
            <a:endParaRPr lang="ja-JP" altLang="ja-JP" sz="1000" kern="100" dirty="0" smtClean="0">
              <a:effectLst/>
              <a:latin typeface="Century" panose="02040604050505020304" pitchFamily="18" charset="0"/>
              <a:ea typeface="ＭＳ 明朝" panose="02020609040205080304" pitchFamily="17" charset="-128"/>
              <a:cs typeface="Times New Roman" panose="02020603050405020304" pitchFamily="18" charset="0"/>
            </a:endParaRPr>
          </a:p>
          <a:p>
            <a:pPr algn="ctr">
              <a:lnSpc>
                <a:spcPct val="200000"/>
              </a:lnSpc>
              <a:spcAft>
                <a:spcPts val="0"/>
              </a:spcAft>
            </a:pPr>
            <a:r>
              <a:rPr lang="ja-JP" altLang="ja-JP" sz="2000" kern="100" dirty="0">
                <a:latin typeface="Century" panose="02040604050505020304" pitchFamily="18" charset="0"/>
                <a:ea typeface="HGPｺﾞｼｯｸM" panose="020B0600000000000000" pitchFamily="50" charset="-128"/>
                <a:cs typeface="Times New Roman" panose="02020603050405020304" pitchFamily="18" charset="0"/>
              </a:rPr>
              <a:t>令和３年２月作成</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7" name="Rectangle 10"/>
          <p:cNvSpPr>
            <a:spLocks noChangeArrowheads="1"/>
          </p:cNvSpPr>
          <p:nvPr/>
        </p:nvSpPr>
        <p:spPr bwMode="auto">
          <a:xfrm>
            <a:off x="1505712" y="2814719"/>
            <a:ext cx="10125456" cy="160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333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〇　本書は、都の指導監査において、指摘</a:t>
            </a:r>
            <a:r>
              <a:rPr kumimoji="0" lang="ja-JP" altLang="en-US" sz="1400" dirty="0">
                <a:latin typeface="Century" panose="02040604050505020304" pitchFamily="18" charset="0"/>
                <a:ea typeface="ＭＳ 明朝" panose="02020609040205080304" pitchFamily="17" charset="-128"/>
                <a:cs typeface="Times New Roman" panose="02020603050405020304" pitchFamily="18" charset="0"/>
              </a:rPr>
              <a:t>の</a:t>
            </a:r>
            <a:r>
              <a:rPr kumimoji="0" lang="ja-JP" altLang="en-US" sz="14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多い法人運営の手続きに関する点と、次年度に多くの法人で迎える</a:t>
            </a:r>
            <a:endParaRPr kumimoji="0" lang="en-US" altLang="ja-JP" sz="14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en-US" sz="1400" dirty="0">
                <a:latin typeface="Century" panose="02040604050505020304" pitchFamily="18" charset="0"/>
                <a:ea typeface="ＭＳ 明朝" panose="02020609040205080304" pitchFamily="17" charset="-128"/>
                <a:cs typeface="Times New Roman" panose="02020603050405020304" pitchFamily="18" charset="0"/>
              </a:rPr>
              <a:t>　</a:t>
            </a:r>
            <a:r>
              <a:rPr kumimoji="0" lang="ja-JP" altLang="en-US" sz="14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であろう役員等の一斉改選の点に絞って、</a:t>
            </a:r>
            <a:r>
              <a:rPr kumimoji="0" lang="ja-JP" altLang="en-US" sz="1400" dirty="0">
                <a:latin typeface="Century" panose="02040604050505020304" pitchFamily="18" charset="0"/>
                <a:ea typeface="ＭＳ 明朝" panose="02020609040205080304" pitchFamily="17" charset="-128"/>
                <a:cs typeface="Times New Roman" panose="02020603050405020304" pitchFamily="18" charset="0"/>
              </a:rPr>
              <a:t>特</a:t>
            </a:r>
            <a:r>
              <a:rPr kumimoji="0" lang="ja-JP" altLang="en-US" sz="1400" dirty="0" smtClean="0">
                <a:latin typeface="Century" panose="02040604050505020304" pitchFamily="18" charset="0"/>
                <a:ea typeface="ＭＳ 明朝" panose="02020609040205080304" pitchFamily="17" charset="-128"/>
                <a:cs typeface="Times New Roman" panose="02020603050405020304" pitchFamily="18" charset="0"/>
              </a:rPr>
              <a:t>に注意が必要なチェックポイントや、</a:t>
            </a:r>
            <a:r>
              <a:rPr kumimoji="0" lang="ja-JP" altLang="en-US" sz="14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対応手順をまとめたものです。</a:t>
            </a:r>
            <a:endParaRPr kumimoji="0" lang="en-US" altLang="ja-JP" sz="14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133350" algn="l" defTabSz="914400" rtl="0" eaLnBrk="0" fontAlgn="base" latinLnBrk="0" hangingPunct="0">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en-US" sz="1400" dirty="0" smtClean="0">
                <a:latin typeface="Century" panose="02040604050505020304" pitchFamily="18" charset="0"/>
                <a:ea typeface="ＭＳ 明朝" panose="02020609040205080304" pitchFamily="17" charset="-128"/>
                <a:cs typeface="Times New Roman" panose="02020603050405020304" pitchFamily="18" charset="0"/>
              </a:rPr>
              <a:t>〇　指摘基準を網羅しているものではないため、手続きの詳細は、必ずガイドライン（</a:t>
            </a:r>
            <a:r>
              <a:rPr kumimoji="0" lang="en-US" altLang="ja-JP" sz="1400" dirty="0" smtClean="0">
                <a:latin typeface="Century" panose="02040604050505020304" pitchFamily="18" charset="0"/>
                <a:ea typeface="ＭＳ 明朝" panose="02020609040205080304" pitchFamily="17" charset="-128"/>
                <a:cs typeface="Times New Roman" panose="02020603050405020304" pitchFamily="18" charset="0"/>
              </a:rPr>
              <a:t>※</a:t>
            </a:r>
            <a:r>
              <a:rPr kumimoji="0" lang="ja-JP" altLang="en-US" sz="1400" dirty="0" smtClean="0">
                <a:latin typeface="Century" panose="02040604050505020304" pitchFamily="18" charset="0"/>
                <a:ea typeface="ＭＳ 明朝" panose="02020609040205080304" pitchFamily="17" charset="-128"/>
                <a:cs typeface="Times New Roman" panose="02020603050405020304" pitchFamily="18" charset="0"/>
              </a:rPr>
              <a:t>）等でご確認ください。</a:t>
            </a:r>
            <a:endParaRPr kumimoji="0" lang="en-US" altLang="ja-JP" sz="1400" dirty="0" smtClean="0">
              <a:latin typeface="Century" panose="02040604050505020304" pitchFamily="18" charset="0"/>
              <a:ea typeface="ＭＳ 明朝" panose="02020609040205080304" pitchFamily="17" charset="-128"/>
              <a:cs typeface="Times New Roman" panose="02020603050405020304" pitchFamily="18" charset="0"/>
            </a:endParaRPr>
          </a:p>
          <a:p>
            <a:pPr marL="0" marR="0" lvl="0" indent="133350" algn="l" defTabSz="914400" rtl="0" eaLnBrk="0" fontAlgn="base" latinLnBrk="0" hangingPunct="0">
              <a:lnSpc>
                <a:spcPct val="100000"/>
              </a:lnSpc>
              <a:spcBef>
                <a:spcPct val="0"/>
              </a:spcBef>
              <a:spcAft>
                <a:spcPct val="0"/>
              </a:spcAft>
              <a:buClrTx/>
              <a:buSzTx/>
              <a:buFontTx/>
              <a:buNone/>
              <a:tabLst/>
            </a:pPr>
            <a:endParaRPr kumimoji="0" lang="en-US" altLang="ja-JP" sz="1400" dirty="0" smtClean="0">
              <a:latin typeface="Century" panose="02040604050505020304" pitchFamily="18" charset="0"/>
              <a:ea typeface="ＭＳ 明朝" panose="02020609040205080304" pitchFamily="17" charset="-128"/>
              <a:cs typeface="Times New Roman" panose="02020603050405020304" pitchFamily="18" charset="0"/>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〇　また</a:t>
            </a:r>
            <a:r>
              <a:rPr kumimoji="0" lang="ja-JP" altLang="en-US" sz="1400" dirty="0">
                <a:latin typeface="Century" panose="02040604050505020304" pitchFamily="18" charset="0"/>
                <a:ea typeface="ＭＳ 明朝" panose="02020609040205080304" pitchFamily="17" charset="-128"/>
                <a:cs typeface="Times New Roman" panose="02020603050405020304" pitchFamily="18" charset="0"/>
              </a:rPr>
              <a:t>、</a:t>
            </a:r>
            <a:r>
              <a:rPr kumimoji="0" lang="ja-JP" altLang="en-US" sz="14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定款の定めにより、本書とは採るべき取扱いが異なる場合があります。（評議員選任・解任委員会等）</a:t>
            </a:r>
            <a:endParaRPr kumimoji="0" lang="en-US" altLang="ja-JP" sz="14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en-US" sz="1400" dirty="0">
                <a:latin typeface="Century" panose="02040604050505020304" pitchFamily="18" charset="0"/>
                <a:ea typeface="ＭＳ 明朝" panose="02020609040205080304" pitchFamily="17" charset="-128"/>
                <a:cs typeface="Times New Roman" panose="02020603050405020304" pitchFamily="18" charset="0"/>
              </a:rPr>
              <a:t>　</a:t>
            </a:r>
            <a:r>
              <a:rPr kumimoji="0" lang="ja-JP" altLang="en-US" sz="1400" dirty="0" smtClean="0">
                <a:latin typeface="Century" panose="02040604050505020304" pitchFamily="18" charset="0"/>
                <a:ea typeface="ＭＳ 明朝" panose="02020609040205080304" pitchFamily="17" charset="-128"/>
                <a:cs typeface="Times New Roman" panose="02020603050405020304" pitchFamily="18" charset="0"/>
              </a:rPr>
              <a:t>　そのため</a:t>
            </a:r>
            <a:r>
              <a:rPr kumimoji="0" lang="ja-JP" altLang="en-US" sz="1400" dirty="0">
                <a:latin typeface="Century" panose="02040604050505020304" pitchFamily="18" charset="0"/>
                <a:ea typeface="ＭＳ 明朝" panose="02020609040205080304" pitchFamily="17" charset="-128"/>
                <a:cs typeface="Times New Roman" panose="02020603050405020304" pitchFamily="18" charset="0"/>
              </a:rPr>
              <a:t>、</a:t>
            </a:r>
            <a:r>
              <a:rPr kumimoji="0" lang="ja-JP" altLang="en-US" sz="14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それぞれの定款に沿った形に置き換えて、ご活用ください。</a:t>
            </a:r>
            <a:endParaRPr kumimoji="0" lang="en-US" altLang="ja-JP" sz="14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6" name="テキスト ボックス 5"/>
          <p:cNvSpPr txBox="1"/>
          <p:nvPr/>
        </p:nvSpPr>
        <p:spPr>
          <a:xfrm>
            <a:off x="6105144" y="4614392"/>
            <a:ext cx="5129784" cy="230832"/>
          </a:xfrm>
          <a:prstGeom prst="rect">
            <a:avLst/>
          </a:prstGeom>
          <a:noFill/>
        </p:spPr>
        <p:txBody>
          <a:bodyPr wrap="square" rtlCol="0">
            <a:spAutoFit/>
          </a:bodyPr>
          <a:lstStyle/>
          <a:p>
            <a:r>
              <a:rPr kumimoji="1" lang="ja-JP" altLang="en-US" sz="900" dirty="0" smtClean="0"/>
              <a:t>（</a:t>
            </a:r>
            <a:r>
              <a:rPr kumimoji="1" lang="en-US" altLang="ja-JP" sz="900" dirty="0" smtClean="0"/>
              <a:t>※</a:t>
            </a:r>
            <a:r>
              <a:rPr kumimoji="1" lang="ja-JP" altLang="en-US" sz="900" dirty="0" smtClean="0"/>
              <a:t>）ガイドライン</a:t>
            </a:r>
            <a:r>
              <a:rPr lang="ja-JP" altLang="en-US" sz="900" dirty="0" smtClean="0"/>
              <a:t>＝社会福祉法人指導監査実施要綱 別紙 指導監査ガイドライン（以下同じ）</a:t>
            </a:r>
            <a:endParaRPr kumimoji="1" lang="ja-JP" altLang="en-US" sz="900" dirty="0"/>
          </a:p>
        </p:txBody>
      </p:sp>
    </p:spTree>
    <p:extLst>
      <p:ext uri="{BB962C8B-B14F-4D97-AF65-F5344CB8AC3E}">
        <p14:creationId xmlns:p14="http://schemas.microsoft.com/office/powerpoint/2010/main" val="3374438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6"/>
          <p:cNvSpPr>
            <a:spLocks noChangeArrowheads="1"/>
          </p:cNvSpPr>
          <p:nvPr/>
        </p:nvSpPr>
        <p:spPr bwMode="auto">
          <a:xfrm>
            <a:off x="961052" y="919398"/>
            <a:ext cx="4784725" cy="222122"/>
          </a:xfrm>
          <a:prstGeom prst="roundRect">
            <a:avLst>
              <a:gd name="adj" fmla="val 16667"/>
            </a:avLst>
          </a:prstGeom>
          <a:solidFill>
            <a:srgbClr val="008000"/>
          </a:solidFill>
          <a:ln w="19050">
            <a:solidFill>
              <a:srgbClr val="808080"/>
            </a:solidFill>
            <a:round/>
            <a:headEnd/>
            <a:tailEnd/>
          </a:ln>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smtClean="0">
                <a:ln>
                  <a:noFill/>
                </a:ln>
                <a:solidFill>
                  <a:srgbClr val="FFFFFF"/>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１　社会福祉法人に強く求められるガバナンスとは</a:t>
            </a:r>
            <a:endParaRPr kumimoji="0" lang="ja-JP" altLang="ja-JP" sz="1200" b="0" i="0" u="none" strike="noStrike" cap="none" normalizeH="0" baseline="0" dirty="0" smtClean="0">
              <a:ln>
                <a:noFill/>
              </a:ln>
              <a:solidFill>
                <a:schemeClr val="tx1"/>
              </a:solidFill>
              <a:effectLst/>
              <a:latin typeface="Arial" panose="020B0604020202020204" pitchFamily="34" charset="0"/>
            </a:endParaRPr>
          </a:p>
        </p:txBody>
      </p:sp>
      <p:sp>
        <p:nvSpPr>
          <p:cNvPr id="5" name="角丸四角形 84"/>
          <p:cNvSpPr>
            <a:spLocks noChangeArrowheads="1"/>
          </p:cNvSpPr>
          <p:nvPr/>
        </p:nvSpPr>
        <p:spPr bwMode="auto">
          <a:xfrm>
            <a:off x="961052" y="2542890"/>
            <a:ext cx="4784725" cy="258018"/>
          </a:xfrm>
          <a:prstGeom prst="roundRect">
            <a:avLst>
              <a:gd name="adj" fmla="val 16667"/>
            </a:avLst>
          </a:prstGeom>
          <a:solidFill>
            <a:srgbClr val="008000"/>
          </a:solidFill>
          <a:ln w="19050">
            <a:solidFill>
              <a:srgbClr val="808080"/>
            </a:solidFill>
            <a:round/>
            <a:headEnd/>
            <a:tailEnd/>
          </a:ln>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smtClean="0">
                <a:ln>
                  <a:noFill/>
                </a:ln>
                <a:solidFill>
                  <a:srgbClr val="FFFFFF"/>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２　理事会と評議員会は、法人のガバナンスの要</a:t>
            </a:r>
            <a:endParaRPr kumimoji="0" lang="ja-JP" altLang="ja-JP" sz="1200" b="0" i="0" u="none" strike="noStrike" cap="none" normalizeH="0" baseline="0" dirty="0" smtClean="0">
              <a:ln>
                <a:noFill/>
              </a:ln>
              <a:solidFill>
                <a:schemeClr val="tx1"/>
              </a:solidFill>
              <a:effectLst/>
              <a:latin typeface="Arial" panose="020B0604020202020204" pitchFamily="34" charset="0"/>
            </a:endParaRPr>
          </a:p>
        </p:txBody>
      </p:sp>
      <p:sp>
        <p:nvSpPr>
          <p:cNvPr id="6" name="角丸四角形 2"/>
          <p:cNvSpPr>
            <a:spLocks noChangeArrowheads="1"/>
          </p:cNvSpPr>
          <p:nvPr/>
        </p:nvSpPr>
        <p:spPr bwMode="auto">
          <a:xfrm>
            <a:off x="961051" y="5703346"/>
            <a:ext cx="6084549" cy="275754"/>
          </a:xfrm>
          <a:prstGeom prst="roundRect">
            <a:avLst>
              <a:gd name="adj" fmla="val 16667"/>
            </a:avLst>
          </a:prstGeom>
          <a:solidFill>
            <a:srgbClr val="008000"/>
          </a:solidFill>
          <a:ln w="19050">
            <a:solidFill>
              <a:srgbClr val="808080"/>
            </a:solidFill>
            <a:round/>
            <a:headEnd/>
            <a:tailEnd/>
          </a:ln>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smtClean="0">
                <a:ln>
                  <a:noFill/>
                </a:ln>
                <a:solidFill>
                  <a:srgbClr val="FFFFFF"/>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３　</a:t>
            </a:r>
            <a:r>
              <a:rPr kumimoji="0" lang="ja-JP" altLang="en-US" sz="1200" b="1" i="0" u="none" strike="noStrike" cap="none" normalizeH="0" baseline="0" dirty="0" smtClean="0">
                <a:ln>
                  <a:noFill/>
                </a:ln>
                <a:solidFill>
                  <a:srgbClr val="FFFFFF"/>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しかしながら、</a:t>
            </a:r>
            <a:r>
              <a:rPr kumimoji="0" lang="ja-JP" altLang="ja-JP" sz="1200" b="1" i="0" u="none" strike="noStrike" cap="none" normalizeH="0" baseline="0" dirty="0" smtClean="0">
                <a:ln>
                  <a:noFill/>
                </a:ln>
                <a:solidFill>
                  <a:srgbClr val="FFFFFF"/>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理事会や評議員会の運営等にかかる指摘は、依然として多い</a:t>
            </a:r>
            <a:endParaRPr kumimoji="0" lang="ja-JP" altLang="ja-JP" sz="1200" b="0" i="0" u="none" strike="noStrike" cap="none" normalizeH="0" baseline="0" dirty="0" smtClean="0">
              <a:ln>
                <a:noFill/>
              </a:ln>
              <a:solidFill>
                <a:schemeClr val="tx1"/>
              </a:solidFill>
              <a:effectLst/>
              <a:latin typeface="Arial" panose="020B0604020202020204" pitchFamily="34" charset="0"/>
            </a:endParaRPr>
          </a:p>
        </p:txBody>
      </p:sp>
      <p:sp>
        <p:nvSpPr>
          <p:cNvPr id="8" name="Rectangle 6"/>
          <p:cNvSpPr>
            <a:spLocks noChangeArrowheads="1"/>
          </p:cNvSpPr>
          <p:nvPr/>
        </p:nvSpPr>
        <p:spPr bwMode="auto">
          <a:xfrm rot="10800000" flipV="1">
            <a:off x="1147666" y="1011775"/>
            <a:ext cx="8005478" cy="1415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2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　社会福祉法人制度改革により、社会福祉法人には、ガバナンスがより強く求められるようになりました。</a:t>
            </a:r>
            <a:endParaRPr kumimoji="0" lang="ja-JP" altLang="ja-JP" sz="12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　平たく言うと、次の２点を、しっかりと行っていくことが求められています。</a:t>
            </a:r>
            <a:endParaRPr kumimoji="0" lang="en-US" altLang="ja-JP" sz="12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6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200" dirty="0" smtClean="0">
                <a:latin typeface="ＭＳ 明朝" panose="02020609040205080304" pitchFamily="17" charset="-128"/>
                <a:ea typeface="ＭＳ 明朝" panose="02020609040205080304" pitchFamily="17" charset="-128"/>
                <a:cs typeface="Times New Roman" panose="02020603050405020304" pitchFamily="18" charset="0"/>
              </a:rPr>
              <a:t>○ </a:t>
            </a:r>
            <a:r>
              <a:rPr kumimoji="0" lang="ja-JP" altLang="ja-JP" sz="1200" b="0" i="0" u="sng"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別の誰かがチェックしなければならない仕組みがあること（整備すること）</a:t>
            </a:r>
            <a:endParaRPr kumimoji="0" lang="en-US" altLang="ja-JP" sz="1200" b="0" i="0" u="sng"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4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200" dirty="0" smtClean="0">
                <a:latin typeface="ＭＳ 明朝" panose="02020609040205080304" pitchFamily="17" charset="-128"/>
                <a:ea typeface="ＭＳ 明朝" panose="02020609040205080304" pitchFamily="17" charset="-128"/>
                <a:cs typeface="Times New Roman" panose="02020603050405020304" pitchFamily="18" charset="0"/>
              </a:rPr>
              <a:t>○ </a:t>
            </a:r>
            <a:r>
              <a:rPr kumimoji="0" lang="ja-JP" altLang="ja-JP" sz="1200" b="0" i="0" u="sng"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その仕組みどおりに運用されていること</a:t>
            </a:r>
            <a:endParaRPr kumimoji="0" lang="ja-JP" altLang="ja-JP" sz="12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2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10"/>
          <p:cNvSpPr>
            <a:spLocks noChangeArrowheads="1"/>
          </p:cNvSpPr>
          <p:nvPr/>
        </p:nvSpPr>
        <p:spPr bwMode="auto">
          <a:xfrm>
            <a:off x="1134042" y="2893882"/>
            <a:ext cx="9729030"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333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社会福祉法人では、強い権限を持つ理事をチェックする仕組みを、次の図のようにして、確保します。</a:t>
            </a:r>
            <a:endParaRPr kumimoji="0" lang="en-US" altLang="ja-JP" sz="12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en-US" sz="1200" dirty="0" smtClean="0">
                <a:latin typeface="Century" panose="02040604050505020304" pitchFamily="18" charset="0"/>
                <a:ea typeface="ＭＳ 明朝" panose="02020609040205080304" pitchFamily="17" charset="-128"/>
                <a:cs typeface="Times New Roman" panose="02020603050405020304" pitchFamily="18" charset="0"/>
              </a:rPr>
              <a:t>（職員レベルでも、相互チェック体制の仕組みを作って、運用していくことが重要です。）</a:t>
            </a:r>
            <a:endParaRPr kumimoji="0" lang="en-US" altLang="ja-JP" sz="1200" dirty="0" smtClean="0">
              <a:latin typeface="Century" panose="02040604050505020304" pitchFamily="18" charset="0"/>
              <a:ea typeface="ＭＳ 明朝" panose="02020609040205080304" pitchFamily="17" charset="-128"/>
              <a:cs typeface="Times New Roman" panose="02020603050405020304" pitchFamily="18" charset="0"/>
            </a:endParaRPr>
          </a:p>
          <a:p>
            <a:pPr marL="0" marR="0" lvl="0" indent="133350" algn="l" defTabSz="914400" rtl="0" eaLnBrk="0" fontAlgn="base" latinLnBrk="0" hangingPunct="0">
              <a:lnSpc>
                <a:spcPct val="100000"/>
              </a:lnSpc>
              <a:spcBef>
                <a:spcPct val="0"/>
              </a:spcBef>
              <a:spcAft>
                <a:spcPct val="0"/>
              </a:spcAft>
              <a:buClrTx/>
              <a:buSzTx/>
              <a:buFontTx/>
              <a:buNone/>
              <a:tabLst/>
            </a:pPr>
            <a:endParaRPr kumimoji="0" lang="en-US" altLang="ja-JP" sz="200" dirty="0" smtClean="0">
              <a:latin typeface="Century" panose="02040604050505020304" pitchFamily="18" charset="0"/>
              <a:ea typeface="ＭＳ 明朝" panose="02020609040205080304" pitchFamily="17" charset="-128"/>
              <a:cs typeface="Times New Roman" panose="02020603050405020304" pitchFamily="18" charset="0"/>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そして、これらを</a:t>
            </a:r>
            <a:r>
              <a:rPr kumimoji="0" lang="ja-JP" altLang="en-US" sz="1200" dirty="0" smtClean="0">
                <a:latin typeface="Century" panose="02040604050505020304" pitchFamily="18" charset="0"/>
                <a:ea typeface="ＭＳ 明朝" panose="02020609040205080304" pitchFamily="17" charset="-128"/>
                <a:cs typeface="Times New Roman" panose="02020603050405020304" pitchFamily="18" charset="0"/>
              </a:rPr>
              <a:t>き</a:t>
            </a:r>
            <a:r>
              <a:rPr kumimoji="0" lang="ja-JP" altLang="en-US" sz="1200" dirty="0">
                <a:latin typeface="Century" panose="02040604050505020304" pitchFamily="18" charset="0"/>
                <a:ea typeface="ＭＳ 明朝" panose="02020609040205080304" pitchFamily="17" charset="-128"/>
                <a:cs typeface="Times New Roman" panose="02020603050405020304" pitchFamily="18" charset="0"/>
              </a:rPr>
              <a:t>ち</a:t>
            </a:r>
            <a:r>
              <a:rPr kumimoji="0" lang="ja-JP" altLang="en-US" sz="1200" dirty="0" smtClean="0">
                <a:latin typeface="Century" panose="02040604050505020304" pitchFamily="18" charset="0"/>
                <a:ea typeface="ＭＳ 明朝" panose="02020609040205080304" pitchFamily="17" charset="-128"/>
                <a:cs typeface="Times New Roman" panose="02020603050405020304" pitchFamily="18" charset="0"/>
              </a:rPr>
              <a:t>んと運用</a:t>
            </a:r>
            <a:r>
              <a:rPr kumimoji="0" lang="ja-JP" altLang="en-US" sz="12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していることを、対外的に説明できるようにするには、理事会や評議員会</a:t>
            </a:r>
            <a:r>
              <a:rPr kumimoji="0" lang="ja-JP" altLang="en-US" sz="1200" dirty="0">
                <a:latin typeface="Century" panose="02040604050505020304" pitchFamily="18" charset="0"/>
                <a:ea typeface="ＭＳ 明朝" panose="02020609040205080304" pitchFamily="17" charset="-128"/>
                <a:cs typeface="Times New Roman" panose="02020603050405020304" pitchFamily="18" charset="0"/>
              </a:rPr>
              <a:t>を</a:t>
            </a:r>
            <a:r>
              <a:rPr kumimoji="0" lang="ja-JP" altLang="en-US" sz="1200" dirty="0" smtClean="0">
                <a:latin typeface="Century" panose="02040604050505020304" pitchFamily="18" charset="0"/>
                <a:ea typeface="ＭＳ 明朝" panose="02020609040205080304" pitchFamily="17" charset="-128"/>
                <a:cs typeface="Times New Roman" panose="02020603050405020304" pitchFamily="18" charset="0"/>
              </a:rPr>
              <a:t>適切に開催していることを、書面等に残しておかなければいけません。</a:t>
            </a:r>
            <a:endParaRPr kumimoji="0" lang="en-US" altLang="ja-JP" sz="12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2" name="楕円 11"/>
          <p:cNvSpPr/>
          <p:nvPr/>
        </p:nvSpPr>
        <p:spPr>
          <a:xfrm>
            <a:off x="1613768" y="4224386"/>
            <a:ext cx="384048" cy="77000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理事長</a:t>
            </a:r>
            <a:endParaRPr kumimoji="1" lang="ja-JP" altLang="en-US" sz="1200" dirty="0">
              <a:solidFill>
                <a:schemeClr val="tx1"/>
              </a:solidFill>
            </a:endParaRPr>
          </a:p>
        </p:txBody>
      </p:sp>
      <p:sp>
        <p:nvSpPr>
          <p:cNvPr id="13" name="楕円 12"/>
          <p:cNvSpPr/>
          <p:nvPr/>
        </p:nvSpPr>
        <p:spPr>
          <a:xfrm>
            <a:off x="6506049" y="4230436"/>
            <a:ext cx="384048" cy="77000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監事</a:t>
            </a:r>
            <a:endParaRPr kumimoji="1" lang="ja-JP" altLang="en-US" sz="1200" dirty="0">
              <a:solidFill>
                <a:schemeClr val="tx1"/>
              </a:solidFill>
            </a:endParaRPr>
          </a:p>
        </p:txBody>
      </p:sp>
      <p:sp>
        <p:nvSpPr>
          <p:cNvPr id="14" name="楕円 13"/>
          <p:cNvSpPr/>
          <p:nvPr/>
        </p:nvSpPr>
        <p:spPr>
          <a:xfrm>
            <a:off x="8849306" y="4220505"/>
            <a:ext cx="384048" cy="770006"/>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評議員</a:t>
            </a:r>
            <a:endParaRPr kumimoji="1" lang="ja-JP" altLang="en-US" sz="1200" dirty="0">
              <a:solidFill>
                <a:schemeClr val="tx1"/>
              </a:solidFill>
            </a:endParaRPr>
          </a:p>
        </p:txBody>
      </p:sp>
      <p:sp>
        <p:nvSpPr>
          <p:cNvPr id="15" name="楕円 14"/>
          <p:cNvSpPr/>
          <p:nvPr/>
        </p:nvSpPr>
        <p:spPr>
          <a:xfrm>
            <a:off x="3050697" y="4220505"/>
            <a:ext cx="384048" cy="77000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理事</a:t>
            </a:r>
            <a:endParaRPr kumimoji="1" lang="ja-JP" altLang="en-US" sz="1200" dirty="0">
              <a:solidFill>
                <a:schemeClr val="tx1"/>
              </a:solidFill>
            </a:endParaRPr>
          </a:p>
        </p:txBody>
      </p:sp>
      <p:sp>
        <p:nvSpPr>
          <p:cNvPr id="16" name="角丸四角形 15"/>
          <p:cNvSpPr/>
          <p:nvPr/>
        </p:nvSpPr>
        <p:spPr>
          <a:xfrm>
            <a:off x="1391870" y="4077436"/>
            <a:ext cx="4063280" cy="107600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2006960" y="4176824"/>
            <a:ext cx="1009171" cy="253916"/>
          </a:xfrm>
          <a:prstGeom prst="rect">
            <a:avLst/>
          </a:prstGeom>
          <a:noFill/>
        </p:spPr>
        <p:txBody>
          <a:bodyPr wrap="square" rtlCol="0">
            <a:spAutoFit/>
          </a:bodyPr>
          <a:lstStyle/>
          <a:p>
            <a:pPr algn="ctr"/>
            <a:r>
              <a:rPr kumimoji="1" lang="ja-JP" altLang="en-US" sz="1050" dirty="0" smtClean="0">
                <a:latin typeface="游明朝 Demibold" panose="02020600000000000000" pitchFamily="18" charset="-128"/>
                <a:ea typeface="游明朝 Demibold" panose="02020600000000000000" pitchFamily="18" charset="-128"/>
              </a:rPr>
              <a:t>選任・解任権</a:t>
            </a:r>
            <a:endParaRPr kumimoji="1" lang="ja-JP" altLang="en-US" sz="1050" dirty="0">
              <a:latin typeface="游明朝 Demibold" panose="02020600000000000000" pitchFamily="18" charset="-128"/>
              <a:ea typeface="游明朝 Demibold" panose="02020600000000000000" pitchFamily="18" charset="-128"/>
            </a:endParaRPr>
          </a:p>
        </p:txBody>
      </p:sp>
      <p:sp>
        <p:nvSpPr>
          <p:cNvPr id="31" name="テキスト ボックス 30"/>
          <p:cNvSpPr txBox="1"/>
          <p:nvPr/>
        </p:nvSpPr>
        <p:spPr>
          <a:xfrm>
            <a:off x="5609466" y="4067503"/>
            <a:ext cx="753540" cy="253916"/>
          </a:xfrm>
          <a:prstGeom prst="rect">
            <a:avLst/>
          </a:prstGeom>
          <a:noFill/>
        </p:spPr>
        <p:txBody>
          <a:bodyPr wrap="square" rtlCol="0">
            <a:spAutoFit/>
          </a:bodyPr>
          <a:lstStyle/>
          <a:p>
            <a:r>
              <a:rPr lang="ja-JP" altLang="en-US" sz="1050" dirty="0" smtClean="0">
                <a:latin typeface="游明朝 Demibold" panose="02020600000000000000" pitchFamily="18" charset="-128"/>
                <a:ea typeface="游明朝 Demibold" panose="02020600000000000000" pitchFamily="18" charset="-128"/>
              </a:rPr>
              <a:t>監事監査</a:t>
            </a:r>
            <a:endParaRPr kumimoji="1" lang="ja-JP" altLang="en-US" sz="1050" dirty="0">
              <a:latin typeface="游明朝 Demibold" panose="02020600000000000000" pitchFamily="18" charset="-128"/>
              <a:ea typeface="游明朝 Demibold" panose="02020600000000000000" pitchFamily="18" charset="-128"/>
            </a:endParaRPr>
          </a:p>
        </p:txBody>
      </p:sp>
      <p:sp>
        <p:nvSpPr>
          <p:cNvPr id="32" name="テキスト ボックス 31"/>
          <p:cNvSpPr txBox="1"/>
          <p:nvPr/>
        </p:nvSpPr>
        <p:spPr>
          <a:xfrm>
            <a:off x="7627362" y="4296148"/>
            <a:ext cx="1094232" cy="253916"/>
          </a:xfrm>
          <a:prstGeom prst="rect">
            <a:avLst/>
          </a:prstGeom>
          <a:noFill/>
        </p:spPr>
        <p:txBody>
          <a:bodyPr wrap="square" rtlCol="0">
            <a:spAutoFit/>
          </a:bodyPr>
          <a:lstStyle/>
          <a:p>
            <a:pPr algn="ctr"/>
            <a:r>
              <a:rPr lang="ja-JP" altLang="en-US" sz="1050" dirty="0" smtClean="0">
                <a:latin typeface="游明朝 Demibold" panose="02020600000000000000" pitchFamily="18" charset="-128"/>
                <a:ea typeface="游明朝 Demibold" panose="02020600000000000000" pitchFamily="18" charset="-128"/>
              </a:rPr>
              <a:t>選任・解任権</a:t>
            </a:r>
            <a:endParaRPr kumimoji="1" lang="ja-JP" altLang="en-US" sz="1050" dirty="0">
              <a:latin typeface="游明朝 Demibold" panose="02020600000000000000" pitchFamily="18" charset="-128"/>
              <a:ea typeface="游明朝 Demibold" panose="02020600000000000000" pitchFamily="18" charset="-128"/>
            </a:endParaRPr>
          </a:p>
        </p:txBody>
      </p:sp>
      <p:sp>
        <p:nvSpPr>
          <p:cNvPr id="33" name="楕円 32"/>
          <p:cNvSpPr/>
          <p:nvPr/>
        </p:nvSpPr>
        <p:spPr>
          <a:xfrm>
            <a:off x="4786026" y="4225199"/>
            <a:ext cx="384048" cy="77000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理事</a:t>
            </a:r>
            <a:endParaRPr kumimoji="1" lang="ja-JP" altLang="en-US" sz="1200" dirty="0">
              <a:solidFill>
                <a:schemeClr val="tx1"/>
              </a:solidFill>
            </a:endParaRPr>
          </a:p>
        </p:txBody>
      </p:sp>
      <p:sp>
        <p:nvSpPr>
          <p:cNvPr id="34" name="テキスト ボックス 33"/>
          <p:cNvSpPr txBox="1"/>
          <p:nvPr/>
        </p:nvSpPr>
        <p:spPr>
          <a:xfrm>
            <a:off x="3564082" y="4174696"/>
            <a:ext cx="1117930" cy="253916"/>
          </a:xfrm>
          <a:prstGeom prst="rect">
            <a:avLst/>
          </a:prstGeom>
          <a:noFill/>
        </p:spPr>
        <p:txBody>
          <a:bodyPr wrap="square" rtlCol="0">
            <a:spAutoFit/>
          </a:bodyPr>
          <a:lstStyle/>
          <a:p>
            <a:pPr algn="ctr"/>
            <a:r>
              <a:rPr lang="ja-JP" altLang="en-US" sz="1050" dirty="0" smtClean="0">
                <a:latin typeface="游明朝 Demibold" panose="02020600000000000000" pitchFamily="18" charset="-128"/>
                <a:ea typeface="游明朝 Demibold" panose="02020600000000000000" pitchFamily="18" charset="-128"/>
              </a:rPr>
              <a:t>職務執行の監督</a:t>
            </a:r>
            <a:endParaRPr kumimoji="1" lang="ja-JP" altLang="en-US" sz="1050" dirty="0">
              <a:latin typeface="游明朝 Demibold" panose="02020600000000000000" pitchFamily="18" charset="-128"/>
              <a:ea typeface="游明朝 Demibold" panose="02020600000000000000" pitchFamily="18" charset="-128"/>
            </a:endParaRPr>
          </a:p>
        </p:txBody>
      </p:sp>
      <p:cxnSp>
        <p:nvCxnSpPr>
          <p:cNvPr id="36" name="直線矢印コネクタ 35"/>
          <p:cNvCxnSpPr>
            <a:stCxn id="15" idx="6"/>
            <a:endCxn id="33" idx="2"/>
          </p:cNvCxnSpPr>
          <p:nvPr/>
        </p:nvCxnSpPr>
        <p:spPr>
          <a:xfrm>
            <a:off x="3434745" y="4605508"/>
            <a:ext cx="1351281" cy="4694"/>
          </a:xfrm>
          <a:prstGeom prst="straightConnector1">
            <a:avLst/>
          </a:prstGeom>
          <a:ln>
            <a:solidFill>
              <a:schemeClr val="tx1"/>
            </a:solidFill>
            <a:headEnd type="triangle"/>
            <a:tailEnd type="triangle"/>
          </a:ln>
        </p:spPr>
        <p:style>
          <a:lnRef idx="1">
            <a:schemeClr val="accent6"/>
          </a:lnRef>
          <a:fillRef idx="0">
            <a:schemeClr val="accent6"/>
          </a:fillRef>
          <a:effectRef idx="0">
            <a:schemeClr val="accent6"/>
          </a:effectRef>
          <a:fontRef idx="minor">
            <a:schemeClr val="tx1"/>
          </a:fontRef>
        </p:style>
      </p:cxnSp>
      <p:sp>
        <p:nvSpPr>
          <p:cNvPr id="37" name="テキスト ボックス 36"/>
          <p:cNvSpPr txBox="1"/>
          <p:nvPr/>
        </p:nvSpPr>
        <p:spPr>
          <a:xfrm>
            <a:off x="7413905" y="4067503"/>
            <a:ext cx="1512888" cy="253916"/>
          </a:xfrm>
          <a:prstGeom prst="rect">
            <a:avLst/>
          </a:prstGeom>
          <a:noFill/>
        </p:spPr>
        <p:txBody>
          <a:bodyPr wrap="square" rtlCol="0">
            <a:spAutoFit/>
          </a:bodyPr>
          <a:lstStyle/>
          <a:p>
            <a:pPr algn="ctr"/>
            <a:r>
              <a:rPr lang="ja-JP" altLang="en-US" sz="1050" dirty="0" smtClean="0">
                <a:latin typeface="游明朝 Demibold" panose="02020600000000000000" pitchFamily="18" charset="-128"/>
                <a:ea typeface="游明朝 Demibold" panose="02020600000000000000" pitchFamily="18" charset="-128"/>
              </a:rPr>
              <a:t>基本的事項の決定権</a:t>
            </a:r>
            <a:endParaRPr kumimoji="1" lang="ja-JP" altLang="en-US" sz="1050" dirty="0">
              <a:latin typeface="游明朝 Demibold" panose="02020600000000000000" pitchFamily="18" charset="-128"/>
              <a:ea typeface="游明朝 Demibold" panose="02020600000000000000" pitchFamily="18" charset="-128"/>
            </a:endParaRPr>
          </a:p>
        </p:txBody>
      </p:sp>
      <p:cxnSp>
        <p:nvCxnSpPr>
          <p:cNvPr id="39" name="直線矢印コネクタ 38"/>
          <p:cNvCxnSpPr>
            <a:stCxn id="13" idx="2"/>
            <a:endCxn id="16" idx="3"/>
          </p:cNvCxnSpPr>
          <p:nvPr/>
        </p:nvCxnSpPr>
        <p:spPr>
          <a:xfrm flipH="1">
            <a:off x="5455150" y="4615439"/>
            <a:ext cx="1050899" cy="0"/>
          </a:xfrm>
          <a:prstGeom prst="straightConnector1">
            <a:avLst/>
          </a:prstGeom>
          <a:ln>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41" name="直線矢印コネクタ 40"/>
          <p:cNvCxnSpPr>
            <a:stCxn id="14" idx="2"/>
          </p:cNvCxnSpPr>
          <p:nvPr/>
        </p:nvCxnSpPr>
        <p:spPr>
          <a:xfrm flipH="1">
            <a:off x="7336419" y="4605508"/>
            <a:ext cx="1512887" cy="9931"/>
          </a:xfrm>
          <a:prstGeom prst="straightConnector1">
            <a:avLst/>
          </a:prstGeom>
          <a:ln>
            <a:solidFill>
              <a:srgbClr val="00B0F0"/>
            </a:solidFill>
            <a:tailEnd type="triangle"/>
          </a:ln>
        </p:spPr>
        <p:style>
          <a:lnRef idx="1">
            <a:schemeClr val="dk1"/>
          </a:lnRef>
          <a:fillRef idx="0">
            <a:schemeClr val="dk1"/>
          </a:fillRef>
          <a:effectRef idx="0">
            <a:schemeClr val="dk1"/>
          </a:effectRef>
          <a:fontRef idx="minor">
            <a:schemeClr val="tx1"/>
          </a:fontRef>
        </p:style>
      </p:cxnSp>
      <p:cxnSp>
        <p:nvCxnSpPr>
          <p:cNvPr id="62" name="直線矢印コネクタ 61"/>
          <p:cNvCxnSpPr>
            <a:stCxn id="15" idx="2"/>
            <a:endCxn id="12" idx="6"/>
          </p:cNvCxnSpPr>
          <p:nvPr/>
        </p:nvCxnSpPr>
        <p:spPr>
          <a:xfrm flipH="1">
            <a:off x="1997816" y="4605508"/>
            <a:ext cx="1052881" cy="3881"/>
          </a:xfrm>
          <a:prstGeom prst="straightConnector1">
            <a:avLst/>
          </a:prstGeom>
          <a:ln>
            <a:solidFill>
              <a:schemeClr val="tx1"/>
            </a:solidFill>
            <a:tailEnd type="triangle"/>
          </a:ln>
        </p:spPr>
        <p:style>
          <a:lnRef idx="1">
            <a:schemeClr val="accent6"/>
          </a:lnRef>
          <a:fillRef idx="0">
            <a:schemeClr val="accent6"/>
          </a:fillRef>
          <a:effectRef idx="0">
            <a:schemeClr val="accent6"/>
          </a:effectRef>
          <a:fontRef idx="minor">
            <a:schemeClr val="tx1"/>
          </a:fontRef>
        </p:style>
      </p:cxnSp>
      <p:sp>
        <p:nvSpPr>
          <p:cNvPr id="69" name="Rectangle 10"/>
          <p:cNvSpPr>
            <a:spLocks noChangeArrowheads="1"/>
          </p:cNvSpPr>
          <p:nvPr/>
        </p:nvSpPr>
        <p:spPr bwMode="auto">
          <a:xfrm>
            <a:off x="1147666" y="6070701"/>
            <a:ext cx="1005821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333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en-US" sz="1200" dirty="0" smtClean="0">
                <a:latin typeface="ＭＳ 明朝" panose="02020609040205080304" pitchFamily="17" charset="-128"/>
                <a:ea typeface="ＭＳ 明朝" panose="02020609040205080304" pitchFamily="17" charset="-128"/>
              </a:rPr>
              <a:t>理事会運営や評議員会運営にかかる指導監査での指摘は、制度</a:t>
            </a:r>
            <a:r>
              <a:rPr kumimoji="0" lang="ja-JP" altLang="en-US" sz="1200" dirty="0">
                <a:latin typeface="ＭＳ 明朝" panose="02020609040205080304" pitchFamily="17" charset="-128"/>
                <a:ea typeface="ＭＳ 明朝" panose="02020609040205080304" pitchFamily="17" charset="-128"/>
              </a:rPr>
              <a:t>改革</a:t>
            </a:r>
            <a:r>
              <a:rPr kumimoji="0" lang="ja-JP" altLang="en-US" sz="1200" dirty="0" smtClean="0">
                <a:latin typeface="ＭＳ 明朝" panose="02020609040205080304" pitchFamily="17" charset="-128"/>
                <a:ea typeface="ＭＳ 明朝" panose="02020609040205080304" pitchFamily="17" charset="-128"/>
              </a:rPr>
              <a:t>後しばらく経った今でも、依然として多く行われています。</a:t>
            </a:r>
            <a:endParaRPr kumimoji="0" lang="en-US" altLang="ja-JP" sz="1200" dirty="0" smtClean="0">
              <a:latin typeface="ＭＳ 明朝" panose="02020609040205080304" pitchFamily="17" charset="-128"/>
              <a:ea typeface="ＭＳ 明朝" panose="02020609040205080304" pitchFamily="17" charset="-128"/>
            </a:endParaRPr>
          </a:p>
          <a:p>
            <a:pPr marL="0" marR="0" lvl="0" indent="133350" algn="l" defTabSz="914400" rtl="0" eaLnBrk="0" fontAlgn="base" latinLnBrk="0" hangingPunct="0">
              <a:lnSpc>
                <a:spcPct val="100000"/>
              </a:lnSpc>
              <a:spcBef>
                <a:spcPct val="0"/>
              </a:spcBef>
              <a:spcAft>
                <a:spcPct val="0"/>
              </a:spcAft>
              <a:buClrTx/>
              <a:buSzTx/>
              <a:buFontTx/>
              <a:buNone/>
              <a:tabLst/>
            </a:pPr>
            <a:endParaRPr kumimoji="0" lang="en-US" altLang="ja-JP" sz="200" dirty="0" smtClean="0">
              <a:latin typeface="ＭＳ 明朝" panose="02020609040205080304" pitchFamily="17" charset="-128"/>
              <a:ea typeface="ＭＳ 明朝" panose="02020609040205080304" pitchFamily="17" charset="-128"/>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en-US" sz="1200" dirty="0" smtClean="0">
                <a:latin typeface="ＭＳ 明朝" panose="02020609040205080304" pitchFamily="17" charset="-128"/>
                <a:ea typeface="ＭＳ 明朝" panose="02020609040205080304" pitchFamily="17" charset="-128"/>
              </a:rPr>
              <a:t>違反の多くは、実際には単なる手続き上のミスによるものですが、</a:t>
            </a:r>
            <a:r>
              <a:rPr kumimoji="0" lang="ja-JP" altLang="en-US" sz="1200" u="sng" dirty="0" smtClean="0">
                <a:latin typeface="ＭＳ 明朝" panose="02020609040205080304" pitchFamily="17" charset="-128"/>
                <a:ea typeface="ＭＳ 明朝" panose="02020609040205080304" pitchFamily="17" charset="-128"/>
              </a:rPr>
              <a:t>第三者から見た場合、ガバナンスの不備を疑われかねないものです。</a:t>
            </a:r>
            <a:endParaRPr kumimoji="0" lang="en-US" altLang="ja-JP" sz="1200" u="sng" dirty="0" smtClean="0">
              <a:latin typeface="ＭＳ 明朝" panose="02020609040205080304" pitchFamily="17" charset="-128"/>
              <a:ea typeface="ＭＳ 明朝" panose="02020609040205080304" pitchFamily="17" charset="-128"/>
            </a:endParaRPr>
          </a:p>
          <a:p>
            <a:pPr marL="0" marR="0" lvl="0" indent="133350" algn="l" defTabSz="914400" rtl="0" eaLnBrk="0" fontAlgn="base" latinLnBrk="0" hangingPunct="0">
              <a:lnSpc>
                <a:spcPct val="100000"/>
              </a:lnSpc>
              <a:spcBef>
                <a:spcPct val="0"/>
              </a:spcBef>
              <a:spcAft>
                <a:spcPct val="0"/>
              </a:spcAft>
              <a:buClrTx/>
              <a:buSzTx/>
              <a:buFontTx/>
              <a:buNone/>
              <a:tabLst/>
            </a:pPr>
            <a:endParaRPr kumimoji="0" lang="en-US" altLang="ja-JP" sz="200" dirty="0" smtClean="0">
              <a:latin typeface="ＭＳ 明朝" panose="02020609040205080304" pitchFamily="17" charset="-128"/>
              <a:ea typeface="ＭＳ 明朝" panose="02020609040205080304" pitchFamily="17" charset="-128"/>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en-US" sz="1200" dirty="0" smtClean="0">
                <a:latin typeface="ＭＳ 明朝" panose="02020609040205080304" pitchFamily="17" charset="-128"/>
                <a:ea typeface="ＭＳ 明朝" panose="02020609040205080304" pitchFamily="17" charset="-128"/>
              </a:rPr>
              <a:t>この冊子を参考に、</a:t>
            </a:r>
            <a:r>
              <a:rPr kumimoji="0" lang="ja-JP" altLang="en-US" sz="1200" dirty="0">
                <a:latin typeface="ＭＳ 明朝" panose="02020609040205080304" pitchFamily="17" charset="-128"/>
                <a:ea typeface="ＭＳ 明朝" panose="02020609040205080304" pitchFamily="17" charset="-128"/>
              </a:rPr>
              <a:t>ガバナンス</a:t>
            </a:r>
            <a:r>
              <a:rPr kumimoji="0" lang="ja-JP" altLang="en-US" sz="1200" dirty="0" smtClean="0">
                <a:latin typeface="ＭＳ 明朝" panose="02020609040205080304" pitchFamily="17" charset="-128"/>
                <a:ea typeface="ＭＳ 明朝" panose="02020609040205080304" pitchFamily="17" charset="-128"/>
              </a:rPr>
              <a:t>の不備を疑われない運営の一助としていただけると幸いです。</a:t>
            </a:r>
            <a:endParaRPr kumimoji="0" lang="ja-JP" altLang="ja-JP" sz="1200" b="0" i="0" u="none" strike="noStrike" cap="none" normalizeH="0" baseline="0" dirty="0" smtClean="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70" name="角丸四角形 69"/>
          <p:cNvSpPr/>
          <p:nvPr/>
        </p:nvSpPr>
        <p:spPr>
          <a:xfrm>
            <a:off x="961051" y="99364"/>
            <a:ext cx="9902021" cy="376565"/>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１　社会福祉法人の置かれている状況と、求められているガバナンスについて</a:t>
            </a:r>
            <a:endParaRPr kumimoji="1" lang="ja-JP" altLang="en-US" b="1" dirty="0">
              <a:solidFill>
                <a:schemeClr val="tx1"/>
              </a:solidFill>
            </a:endParaRPr>
          </a:p>
        </p:txBody>
      </p:sp>
      <p:sp>
        <p:nvSpPr>
          <p:cNvPr id="73" name="テキスト ボックス 72"/>
          <p:cNvSpPr txBox="1"/>
          <p:nvPr/>
        </p:nvSpPr>
        <p:spPr>
          <a:xfrm>
            <a:off x="5437931" y="4296148"/>
            <a:ext cx="1094232" cy="253916"/>
          </a:xfrm>
          <a:prstGeom prst="rect">
            <a:avLst/>
          </a:prstGeom>
          <a:noFill/>
        </p:spPr>
        <p:txBody>
          <a:bodyPr wrap="square" rtlCol="0">
            <a:spAutoFit/>
          </a:bodyPr>
          <a:lstStyle/>
          <a:p>
            <a:pPr algn="ctr"/>
            <a:r>
              <a:rPr lang="ja-JP" altLang="en-US" sz="1050" dirty="0" smtClean="0">
                <a:latin typeface="游明朝 Demibold" panose="02020600000000000000" pitchFamily="18" charset="-128"/>
                <a:ea typeface="游明朝 Demibold" panose="02020600000000000000" pitchFamily="18" charset="-128"/>
              </a:rPr>
              <a:t>理事会で意見</a:t>
            </a:r>
            <a:endParaRPr kumimoji="1" lang="ja-JP" altLang="en-US" sz="1050" dirty="0">
              <a:latin typeface="游明朝 Demibold" panose="02020600000000000000" pitchFamily="18" charset="-128"/>
              <a:ea typeface="游明朝 Demibold" panose="02020600000000000000" pitchFamily="18" charset="-128"/>
            </a:endParaRPr>
          </a:p>
        </p:txBody>
      </p:sp>
      <p:sp>
        <p:nvSpPr>
          <p:cNvPr id="7" name="角丸四角形 6"/>
          <p:cNvSpPr/>
          <p:nvPr/>
        </p:nvSpPr>
        <p:spPr>
          <a:xfrm>
            <a:off x="1134042" y="3904488"/>
            <a:ext cx="6202376" cy="1389888"/>
          </a:xfrm>
          <a:prstGeom prst="roundRect">
            <a:avLst/>
          </a:prstGeom>
          <a:noFill/>
          <a:ln>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02176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961051" y="99576"/>
            <a:ext cx="10459805" cy="376565"/>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２　理事会の開催手順</a:t>
            </a:r>
            <a:endParaRPr kumimoji="1" lang="ja-JP" altLang="en-US" b="1" dirty="0">
              <a:solidFill>
                <a:schemeClr val="tx1"/>
              </a:solidFill>
            </a:endParaRPr>
          </a:p>
        </p:txBody>
      </p:sp>
      <p:sp>
        <p:nvSpPr>
          <p:cNvPr id="7" name="角丸四角形 6"/>
          <p:cNvSpPr/>
          <p:nvPr/>
        </p:nvSpPr>
        <p:spPr>
          <a:xfrm>
            <a:off x="1490472" y="1042416"/>
            <a:ext cx="1252728" cy="438912"/>
          </a:xfrm>
          <a:prstGeom prst="roundRect">
            <a:avLst/>
          </a:prstGeom>
          <a:solidFill>
            <a:schemeClr val="bg1">
              <a:lumMod val="95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事前調整</a:t>
            </a:r>
            <a:endParaRPr kumimoji="1" lang="en-US" altLang="ja-JP" sz="1200" b="1" dirty="0" smtClean="0">
              <a:solidFill>
                <a:schemeClr val="tx1"/>
              </a:solidFill>
            </a:endParaRPr>
          </a:p>
          <a:p>
            <a:pPr algn="ctr"/>
            <a:r>
              <a:rPr lang="ja-JP" altLang="en-US" sz="1200" b="1" spc="-150" dirty="0" smtClean="0">
                <a:solidFill>
                  <a:schemeClr val="tx1"/>
                </a:solidFill>
              </a:rPr>
              <a:t>（理事・監事）</a:t>
            </a:r>
            <a:endParaRPr kumimoji="1" lang="ja-JP" altLang="en-US" sz="1200" b="1" spc="-150" dirty="0">
              <a:solidFill>
                <a:schemeClr val="tx1"/>
              </a:solidFill>
            </a:endParaRPr>
          </a:p>
        </p:txBody>
      </p:sp>
      <p:sp>
        <p:nvSpPr>
          <p:cNvPr id="8" name="角丸四角形 7"/>
          <p:cNvSpPr/>
          <p:nvPr/>
        </p:nvSpPr>
        <p:spPr>
          <a:xfrm>
            <a:off x="4153662" y="1042416"/>
            <a:ext cx="1252728" cy="438912"/>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招集通知</a:t>
            </a:r>
            <a:endParaRPr kumimoji="1" lang="ja-JP" altLang="en-US" sz="1200" b="1" dirty="0">
              <a:solidFill>
                <a:schemeClr val="tx1"/>
              </a:solidFill>
            </a:endParaRPr>
          </a:p>
        </p:txBody>
      </p:sp>
      <p:sp>
        <p:nvSpPr>
          <p:cNvPr id="9" name="角丸四角形 8"/>
          <p:cNvSpPr/>
          <p:nvPr/>
        </p:nvSpPr>
        <p:spPr>
          <a:xfrm>
            <a:off x="6966204" y="1042416"/>
            <a:ext cx="1252728" cy="438912"/>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理事会</a:t>
            </a:r>
            <a:endParaRPr kumimoji="1" lang="ja-JP" altLang="en-US" sz="1200" b="1" dirty="0">
              <a:solidFill>
                <a:schemeClr val="tx1"/>
              </a:solidFill>
            </a:endParaRPr>
          </a:p>
        </p:txBody>
      </p:sp>
      <p:sp>
        <p:nvSpPr>
          <p:cNvPr id="10" name="角丸四角形 9"/>
          <p:cNvSpPr/>
          <p:nvPr/>
        </p:nvSpPr>
        <p:spPr>
          <a:xfrm>
            <a:off x="9939528" y="1042416"/>
            <a:ext cx="1252728" cy="438912"/>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議事録作成</a:t>
            </a:r>
            <a:endParaRPr kumimoji="1" lang="ja-JP" altLang="en-US" sz="1200" b="1" dirty="0">
              <a:solidFill>
                <a:schemeClr val="tx1"/>
              </a:solidFill>
            </a:endParaRPr>
          </a:p>
        </p:txBody>
      </p:sp>
      <p:sp>
        <p:nvSpPr>
          <p:cNvPr id="11" name="角丸四角形 10"/>
          <p:cNvSpPr/>
          <p:nvPr/>
        </p:nvSpPr>
        <p:spPr>
          <a:xfrm>
            <a:off x="4153662" y="3788664"/>
            <a:ext cx="1252728" cy="438912"/>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spc="-150" dirty="0" smtClean="0">
                <a:solidFill>
                  <a:schemeClr val="tx1"/>
                </a:solidFill>
              </a:rPr>
              <a:t>決議省略の提案</a:t>
            </a:r>
            <a:endParaRPr kumimoji="1" lang="ja-JP" altLang="en-US" sz="1200" b="1" spc="-150" dirty="0">
              <a:solidFill>
                <a:schemeClr val="tx1"/>
              </a:solidFill>
            </a:endParaRPr>
          </a:p>
        </p:txBody>
      </p:sp>
      <p:sp>
        <p:nvSpPr>
          <p:cNvPr id="12" name="角丸四角形 11"/>
          <p:cNvSpPr/>
          <p:nvPr/>
        </p:nvSpPr>
        <p:spPr>
          <a:xfrm>
            <a:off x="6966204" y="3788664"/>
            <a:ext cx="1252728" cy="438912"/>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spc="-150" dirty="0" smtClean="0">
                <a:solidFill>
                  <a:schemeClr val="tx1"/>
                </a:solidFill>
              </a:rPr>
              <a:t>決議省略の成立</a:t>
            </a:r>
            <a:endParaRPr kumimoji="1" lang="ja-JP" altLang="en-US" sz="1200" b="1" spc="-150" dirty="0">
              <a:solidFill>
                <a:schemeClr val="tx1"/>
              </a:solidFill>
            </a:endParaRPr>
          </a:p>
        </p:txBody>
      </p:sp>
      <p:cxnSp>
        <p:nvCxnSpPr>
          <p:cNvPr id="14" name="直線矢印コネクタ 13"/>
          <p:cNvCxnSpPr>
            <a:stCxn id="7" idx="3"/>
            <a:endCxn id="8" idx="1"/>
          </p:cNvCxnSpPr>
          <p:nvPr/>
        </p:nvCxnSpPr>
        <p:spPr>
          <a:xfrm>
            <a:off x="2743200" y="1261872"/>
            <a:ext cx="1410462"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a:stCxn id="8" idx="3"/>
            <a:endCxn id="9" idx="1"/>
          </p:cNvCxnSpPr>
          <p:nvPr/>
        </p:nvCxnSpPr>
        <p:spPr>
          <a:xfrm>
            <a:off x="5406390" y="1261872"/>
            <a:ext cx="1559814"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9" idx="3"/>
            <a:endCxn id="10" idx="1"/>
          </p:cNvCxnSpPr>
          <p:nvPr/>
        </p:nvCxnSpPr>
        <p:spPr>
          <a:xfrm>
            <a:off x="8218932" y="1261872"/>
            <a:ext cx="172059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a:stCxn id="7" idx="3"/>
            <a:endCxn id="11" idx="1"/>
          </p:cNvCxnSpPr>
          <p:nvPr/>
        </p:nvCxnSpPr>
        <p:spPr>
          <a:xfrm>
            <a:off x="2743200" y="1261872"/>
            <a:ext cx="1410462" cy="2746248"/>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a:stCxn id="11" idx="3"/>
            <a:endCxn id="12" idx="1"/>
          </p:cNvCxnSpPr>
          <p:nvPr/>
        </p:nvCxnSpPr>
        <p:spPr>
          <a:xfrm>
            <a:off x="5406390" y="4008120"/>
            <a:ext cx="155981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a:stCxn id="12" idx="3"/>
            <a:endCxn id="10" idx="1"/>
          </p:cNvCxnSpPr>
          <p:nvPr/>
        </p:nvCxnSpPr>
        <p:spPr>
          <a:xfrm flipV="1">
            <a:off x="8218932" y="1261872"/>
            <a:ext cx="1720596" cy="27462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テキスト ボックス 25"/>
          <p:cNvSpPr txBox="1"/>
          <p:nvPr/>
        </p:nvSpPr>
        <p:spPr>
          <a:xfrm>
            <a:off x="845752" y="1770710"/>
            <a:ext cx="2152269" cy="1107996"/>
          </a:xfrm>
          <a:prstGeom prst="rect">
            <a:avLst/>
          </a:prstGeom>
          <a:noFill/>
        </p:spPr>
        <p:txBody>
          <a:bodyPr wrap="square" rtlCol="0">
            <a:spAutoFit/>
          </a:bodyPr>
          <a:lstStyle/>
          <a:p>
            <a:pPr algn="ctr"/>
            <a:r>
              <a:rPr lang="ja-JP" altLang="en-US" sz="1100" dirty="0" smtClean="0">
                <a:latin typeface="游明朝 Demibold" panose="02020600000000000000" pitchFamily="18" charset="-128"/>
                <a:ea typeface="游明朝 Demibold" panose="02020600000000000000" pitchFamily="18" charset="-128"/>
              </a:rPr>
              <a:t>（調整が必要と思われる事項）</a:t>
            </a:r>
            <a:endParaRPr lang="en-US" altLang="ja-JP" sz="1100" dirty="0" smtClean="0">
              <a:latin typeface="游明朝 Demibold" panose="02020600000000000000" pitchFamily="18" charset="-128"/>
              <a:ea typeface="游明朝 Demibold" panose="02020600000000000000" pitchFamily="18" charset="-128"/>
            </a:endParaRPr>
          </a:p>
          <a:p>
            <a:r>
              <a:rPr lang="ja-JP" altLang="en-US" sz="1100" dirty="0" smtClean="0">
                <a:latin typeface="ＭＳ 明朝" panose="02020609040205080304" pitchFamily="17" charset="-128"/>
                <a:ea typeface="ＭＳ 明朝" panose="02020609040205080304" pitchFamily="17" charset="-128"/>
              </a:rPr>
              <a:t> ・理事の日程調整</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・監事の日程調整</a:t>
            </a:r>
            <a:endParaRPr lang="en-US" altLang="ja-JP" sz="1100" dirty="0" smtClean="0">
              <a:latin typeface="ＭＳ 明朝" panose="02020609040205080304" pitchFamily="17" charset="-128"/>
              <a:ea typeface="ＭＳ 明朝" panose="02020609040205080304" pitchFamily="17" charset="-128"/>
            </a:endParaRPr>
          </a:p>
          <a:p>
            <a:r>
              <a:rPr kumimoji="1" lang="ja-JP" altLang="en-US" sz="1100" dirty="0" smtClean="0">
                <a:latin typeface="ＭＳ 明朝" panose="02020609040205080304" pitchFamily="17" charset="-128"/>
                <a:ea typeface="ＭＳ 明朝" panose="02020609040205080304" pitchFamily="17" charset="-128"/>
              </a:rPr>
              <a:t> ・議題の調整</a:t>
            </a:r>
            <a:endParaRPr kumimoji="1"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a:t>
            </a:r>
            <a:r>
              <a:rPr lang="ja-JP" altLang="en-US" sz="1100" dirty="0">
                <a:latin typeface="ＭＳ 明朝" panose="02020609040205080304" pitchFamily="17" charset="-128"/>
                <a:ea typeface="ＭＳ 明朝" panose="02020609040205080304" pitchFamily="17" charset="-128"/>
              </a:rPr>
              <a:t>テレビ</a:t>
            </a:r>
            <a:r>
              <a:rPr lang="ja-JP" altLang="en-US" sz="1100" dirty="0" smtClean="0">
                <a:latin typeface="ＭＳ 明朝" panose="02020609040205080304" pitchFamily="17" charset="-128"/>
                <a:ea typeface="ＭＳ 明朝" panose="02020609040205080304" pitchFamily="17" charset="-128"/>
              </a:rPr>
              <a:t>会議等の可否</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・決議省略で行うか 等</a:t>
            </a:r>
            <a:endParaRPr lang="en-US" altLang="ja-JP" sz="1100" dirty="0" smtClean="0">
              <a:latin typeface="ＭＳ 明朝" panose="02020609040205080304" pitchFamily="17" charset="-128"/>
              <a:ea typeface="ＭＳ 明朝" panose="02020609040205080304" pitchFamily="17" charset="-128"/>
            </a:endParaRPr>
          </a:p>
        </p:txBody>
      </p:sp>
      <p:sp>
        <p:nvSpPr>
          <p:cNvPr id="27" name="テキスト ボックス 26"/>
          <p:cNvSpPr txBox="1"/>
          <p:nvPr/>
        </p:nvSpPr>
        <p:spPr>
          <a:xfrm>
            <a:off x="882014" y="3094936"/>
            <a:ext cx="2018920" cy="2754600"/>
          </a:xfrm>
          <a:prstGeom prst="rect">
            <a:avLst/>
          </a:prstGeom>
          <a:noFill/>
        </p:spPr>
        <p:txBody>
          <a:bodyPr wrap="square" rtlCol="0">
            <a:spAutoFit/>
          </a:bodyPr>
          <a:lstStyle/>
          <a:p>
            <a:pPr algn="ctr"/>
            <a:r>
              <a:rPr lang="ja-JP" altLang="en-US" sz="1100" dirty="0" smtClean="0">
                <a:latin typeface="游明朝 Demibold" panose="02020600000000000000" pitchFamily="18" charset="-128"/>
                <a:ea typeface="游明朝 Demibold" panose="02020600000000000000" pitchFamily="18" charset="-128"/>
              </a:rPr>
              <a:t>（注意点）</a:t>
            </a:r>
            <a:endParaRPr lang="en-US" altLang="ja-JP" sz="1100" dirty="0" smtClean="0">
              <a:latin typeface="游明朝 Demibold" panose="02020600000000000000" pitchFamily="18" charset="-128"/>
              <a:ea typeface="游明朝 Demibold" panose="02020600000000000000" pitchFamily="18" charset="-128"/>
            </a:endParaRPr>
          </a:p>
          <a:p>
            <a:pPr algn="ctr"/>
            <a:endParaRPr lang="en-US" altLang="ja-JP" sz="200" dirty="0" smtClean="0">
              <a:latin typeface="游明朝 Demibold" panose="02020600000000000000" pitchFamily="18" charset="-128"/>
              <a:ea typeface="游明朝 Demibold" panose="02020600000000000000" pitchFamily="18" charset="-128"/>
            </a:endParaRPr>
          </a:p>
          <a:p>
            <a:r>
              <a:rPr lang="ja-JP" altLang="en-US" sz="1100" dirty="0" smtClean="0">
                <a:latin typeface="ＭＳ 明朝" panose="02020609040205080304" pitchFamily="17" charset="-128"/>
                <a:ea typeface="ＭＳ 明朝" panose="02020609040205080304" pitchFamily="17" charset="-128"/>
              </a:rPr>
              <a:t>〇　理事や監事が２回以上</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連続して欠席した場合や、</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監事が１人も出席しない</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理事会の開催は、</a:t>
            </a:r>
            <a:r>
              <a:rPr lang="ja-JP" altLang="en-US" sz="1100" dirty="0" smtClean="0">
                <a:solidFill>
                  <a:srgbClr val="FF0000"/>
                </a:solidFill>
                <a:latin typeface="ＭＳ 明朝" panose="02020609040205080304" pitchFamily="17" charset="-128"/>
                <a:ea typeface="ＭＳ 明朝" panose="02020609040205080304" pitchFamily="17" charset="-128"/>
              </a:rPr>
              <a:t>文書指摘</a:t>
            </a:r>
            <a:endParaRPr lang="en-US" altLang="ja-JP" sz="1100" dirty="0" smtClean="0">
              <a:solidFill>
                <a:srgbClr val="FF0000"/>
              </a:solidFill>
              <a:latin typeface="ＭＳ 明朝" panose="02020609040205080304" pitchFamily="17" charset="-128"/>
              <a:ea typeface="ＭＳ 明朝" panose="02020609040205080304" pitchFamily="17" charset="-128"/>
            </a:endParaRPr>
          </a:p>
          <a:p>
            <a:r>
              <a:rPr lang="ja-JP" altLang="en-US" sz="1100" dirty="0">
                <a:solidFill>
                  <a:srgbClr val="FF0000"/>
                </a:solidFill>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の対象となります。</a:t>
            </a:r>
            <a:r>
              <a:rPr lang="ja-JP" altLang="en-US" sz="1100" dirty="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役割</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の重要性を考えると、連続</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err="1" smtClean="0">
                <a:latin typeface="ＭＳ 明朝" panose="02020609040205080304" pitchFamily="17" charset="-128"/>
                <a:ea typeface="ＭＳ 明朝" panose="02020609040205080304" pitchFamily="17" charset="-128"/>
              </a:rPr>
              <a:t>か</a:t>
            </a:r>
            <a:r>
              <a:rPr lang="ja-JP" altLang="en-US" sz="1100" dirty="0" smtClean="0">
                <a:latin typeface="ＭＳ 明朝" panose="02020609040205080304" pitchFamily="17" charset="-128"/>
                <a:ea typeface="ＭＳ 明朝" panose="02020609040205080304" pitchFamily="17" charset="-128"/>
              </a:rPr>
              <a:t>どうかに限らず欠席自体</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が好ましくありません。）</a:t>
            </a:r>
            <a:endParaRPr lang="en-US" altLang="ja-JP" sz="1100" dirty="0" smtClean="0">
              <a:latin typeface="ＭＳ 明朝" panose="02020609040205080304" pitchFamily="17" charset="-128"/>
              <a:ea typeface="ＭＳ 明朝" panose="02020609040205080304" pitchFamily="17" charset="-128"/>
            </a:endParaRPr>
          </a:p>
          <a:p>
            <a:endParaRPr lang="en-US" altLang="ja-JP" sz="600" dirty="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〇　軽微な案件以外で、決議</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省略を検討する場合には、　</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テレビ</a:t>
            </a:r>
            <a:r>
              <a:rPr lang="ja-JP" altLang="en-US" sz="1100" dirty="0" smtClean="0">
                <a:latin typeface="ＭＳ 明朝" panose="02020609040205080304" pitchFamily="17" charset="-128"/>
                <a:ea typeface="ＭＳ 明朝" panose="02020609040205080304" pitchFamily="17" charset="-128"/>
              </a:rPr>
              <a:t>会議、</a:t>
            </a:r>
            <a:r>
              <a:rPr lang="ja-JP" altLang="en-US" sz="1100" dirty="0">
                <a:latin typeface="ＭＳ 明朝" panose="02020609040205080304" pitchFamily="17" charset="-128"/>
                <a:ea typeface="ＭＳ 明朝" panose="02020609040205080304" pitchFamily="17" charset="-128"/>
              </a:rPr>
              <a:t>リモート</a:t>
            </a:r>
            <a:r>
              <a:rPr lang="ja-JP" altLang="en-US" sz="1100" dirty="0" smtClean="0">
                <a:latin typeface="ＭＳ 明朝" panose="02020609040205080304" pitchFamily="17" charset="-128"/>
                <a:ea typeface="ＭＳ 明朝" panose="02020609040205080304" pitchFamily="17" charset="-128"/>
              </a:rPr>
              <a:t>会議</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等の実施も検討するように</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してください。</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（評議員会も同様）</a:t>
            </a:r>
            <a:endParaRPr lang="en-US" altLang="ja-JP" sz="1100" dirty="0" smtClean="0">
              <a:latin typeface="ＭＳ 明朝" panose="02020609040205080304" pitchFamily="17" charset="-128"/>
              <a:ea typeface="ＭＳ 明朝" panose="02020609040205080304" pitchFamily="17" charset="-128"/>
            </a:endParaRPr>
          </a:p>
        </p:txBody>
      </p:sp>
      <p:graphicFrame>
        <p:nvGraphicFramePr>
          <p:cNvPr id="29" name="オブジェクト 28"/>
          <p:cNvGraphicFramePr>
            <a:graphicFrameLocks noChangeAspect="1"/>
          </p:cNvGraphicFramePr>
          <p:nvPr>
            <p:extLst>
              <p:ext uri="{D42A27DB-BD31-4B8C-83A1-F6EECF244321}">
                <p14:modId xmlns:p14="http://schemas.microsoft.com/office/powerpoint/2010/main" val="2316307008"/>
              </p:ext>
            </p:extLst>
          </p:nvPr>
        </p:nvGraphicFramePr>
        <p:xfrm>
          <a:off x="9555480" y="5045825"/>
          <a:ext cx="1748758" cy="1660025"/>
        </p:xfrm>
        <a:graphic>
          <a:graphicData uri="http://schemas.openxmlformats.org/presentationml/2006/ole">
            <mc:AlternateContent xmlns:mc="http://schemas.openxmlformats.org/markup-compatibility/2006">
              <mc:Choice xmlns:v="urn:schemas-microsoft-com:vml" Requires="v">
                <p:oleObj spid="_x0000_s2248" name="ワークシート" r:id="rId4" imgW="1501056" imgH="1424929" progId="Excel.Sheet.12">
                  <p:embed/>
                </p:oleObj>
              </mc:Choice>
              <mc:Fallback>
                <p:oleObj name="ワークシート" r:id="rId4" imgW="1501056" imgH="1424929" progId="Excel.Sheet.12">
                  <p:embed/>
                  <p:pic>
                    <p:nvPicPr>
                      <p:cNvPr id="0" name=""/>
                      <p:cNvPicPr/>
                      <p:nvPr/>
                    </p:nvPicPr>
                    <p:blipFill>
                      <a:blip r:embed="rId5"/>
                      <a:stretch>
                        <a:fillRect/>
                      </a:stretch>
                    </p:blipFill>
                    <p:spPr>
                      <a:xfrm>
                        <a:off x="9555480" y="5045825"/>
                        <a:ext cx="1748758" cy="1660025"/>
                      </a:xfrm>
                      <a:prstGeom prst="rect">
                        <a:avLst/>
                      </a:prstGeom>
                    </p:spPr>
                  </p:pic>
                </p:oleObj>
              </mc:Fallback>
            </mc:AlternateContent>
          </a:graphicData>
        </a:graphic>
      </p:graphicFrame>
      <p:sp>
        <p:nvSpPr>
          <p:cNvPr id="30" name="テキスト ボックス 29"/>
          <p:cNvSpPr txBox="1"/>
          <p:nvPr/>
        </p:nvSpPr>
        <p:spPr>
          <a:xfrm>
            <a:off x="3849873" y="1578379"/>
            <a:ext cx="1865377" cy="1708160"/>
          </a:xfrm>
          <a:prstGeom prst="rect">
            <a:avLst/>
          </a:prstGeom>
          <a:noFill/>
        </p:spPr>
        <p:txBody>
          <a:bodyPr wrap="square" rtlCol="0">
            <a:spAutoFit/>
          </a:bodyPr>
          <a:lstStyle/>
          <a:p>
            <a:pPr algn="ctr"/>
            <a:r>
              <a:rPr lang="ja-JP" altLang="en-US" sz="1100" dirty="0" smtClean="0">
                <a:latin typeface="游明朝 Demibold" panose="02020600000000000000" pitchFamily="18" charset="-128"/>
                <a:ea typeface="游明朝 Demibold" panose="02020600000000000000" pitchFamily="18" charset="-128"/>
              </a:rPr>
              <a:t>（チェックポイント）</a:t>
            </a:r>
            <a:endParaRPr lang="en-US" altLang="ja-JP" sz="1100" dirty="0" smtClean="0">
              <a:latin typeface="游明朝 Demibold" panose="02020600000000000000" pitchFamily="18" charset="-128"/>
              <a:ea typeface="游明朝 Demibold" panose="02020600000000000000" pitchFamily="18" charset="-128"/>
            </a:endParaRPr>
          </a:p>
          <a:p>
            <a:r>
              <a:rPr lang="ja-JP" altLang="en-US" sz="1100" dirty="0" smtClean="0">
                <a:latin typeface="ＭＳ 明朝" panose="02020609040205080304" pitchFamily="17" charset="-128"/>
                <a:ea typeface="ＭＳ 明朝" panose="02020609040205080304" pitchFamily="17" charset="-128"/>
              </a:rPr>
              <a:t>☑　開催日まで中７日以上</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空けているか（理事と監</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事全員の同意があれば招</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集通知の省略可能。ただ</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し、同意を書面やメール</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等で残すこと）</a:t>
            </a:r>
            <a:endParaRPr lang="en-US" altLang="ja-JP" sz="1100" dirty="0" smtClean="0">
              <a:latin typeface="ＭＳ 明朝" panose="02020609040205080304" pitchFamily="17" charset="-128"/>
              <a:ea typeface="ＭＳ 明朝" panose="02020609040205080304" pitchFamily="17" charset="-128"/>
            </a:endParaRPr>
          </a:p>
          <a:p>
            <a:endParaRPr lang="en-US" altLang="ja-JP" sz="3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定款等で定める招集権</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者名で通知しているか</a:t>
            </a:r>
            <a:endParaRPr lang="en-US" altLang="ja-JP" sz="1100" dirty="0" smtClean="0">
              <a:latin typeface="ＭＳ 明朝" panose="02020609040205080304" pitchFamily="17" charset="-128"/>
              <a:ea typeface="ＭＳ 明朝" panose="02020609040205080304" pitchFamily="17" charset="-128"/>
            </a:endParaRPr>
          </a:p>
        </p:txBody>
      </p:sp>
      <p:sp>
        <p:nvSpPr>
          <p:cNvPr id="31" name="テキスト ボックス 30"/>
          <p:cNvSpPr txBox="1"/>
          <p:nvPr/>
        </p:nvSpPr>
        <p:spPr>
          <a:xfrm>
            <a:off x="3770244" y="4293197"/>
            <a:ext cx="2264796" cy="2492990"/>
          </a:xfrm>
          <a:prstGeom prst="rect">
            <a:avLst/>
          </a:prstGeom>
          <a:noFill/>
        </p:spPr>
        <p:txBody>
          <a:bodyPr wrap="square" rtlCol="0">
            <a:spAutoFit/>
          </a:bodyPr>
          <a:lstStyle/>
          <a:p>
            <a:pPr algn="ctr"/>
            <a:r>
              <a:rPr lang="ja-JP" altLang="en-US" sz="1100" dirty="0" smtClean="0">
                <a:latin typeface="游明朝 Demibold" panose="02020600000000000000" pitchFamily="18" charset="-128"/>
                <a:ea typeface="游明朝 Demibold" panose="02020600000000000000" pitchFamily="18" charset="-128"/>
              </a:rPr>
              <a:t>（チェックポイント）</a:t>
            </a:r>
            <a:endParaRPr lang="en-US" altLang="ja-JP" sz="1100" dirty="0" smtClean="0">
              <a:latin typeface="游明朝 Demibold" panose="02020600000000000000" pitchFamily="18" charset="-128"/>
              <a:ea typeface="游明朝 Demibold" panose="02020600000000000000" pitchFamily="18" charset="-128"/>
            </a:endParaRPr>
          </a:p>
          <a:p>
            <a:r>
              <a:rPr lang="ja-JP" altLang="en-US" sz="1100" dirty="0" smtClean="0">
                <a:latin typeface="ＭＳ 明朝" panose="02020609040205080304" pitchFamily="17" charset="-128"/>
                <a:ea typeface="ＭＳ 明朝" panose="02020609040205080304" pitchFamily="17" charset="-128"/>
              </a:rPr>
              <a:t>☑　決議省略で行えることが</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定款に明記されているか</a:t>
            </a:r>
            <a:endParaRPr lang="en-US" altLang="ja-JP" sz="1100" dirty="0" smtClean="0">
              <a:latin typeface="ＭＳ 明朝" panose="02020609040205080304" pitchFamily="17" charset="-128"/>
              <a:ea typeface="ＭＳ 明朝" panose="02020609040205080304" pitchFamily="17" charset="-128"/>
            </a:endParaRPr>
          </a:p>
          <a:p>
            <a:r>
              <a:rPr lang="ja-JP" altLang="en-US" sz="1100" spc="-300" dirty="0">
                <a:latin typeface="ＭＳ 明朝" panose="02020609040205080304" pitchFamily="17" charset="-128"/>
                <a:ea typeface="ＭＳ 明朝" panose="02020609040205080304" pitchFamily="17" charset="-128"/>
              </a:rPr>
              <a:t> </a:t>
            </a:r>
            <a:r>
              <a:rPr lang="ja-JP" altLang="en-US" sz="1100" spc="-300" dirty="0" smtClean="0">
                <a:latin typeface="ＭＳ 明朝" panose="02020609040205080304" pitchFamily="17" charset="-128"/>
                <a:ea typeface="ＭＳ 明朝" panose="02020609040205080304" pitchFamily="17" charset="-128"/>
              </a:rPr>
              <a:t> （</a:t>
            </a:r>
            <a:r>
              <a:rPr lang="en-US" altLang="ja-JP" sz="1100" spc="-300" dirty="0" smtClean="0">
                <a:latin typeface="ＭＳ 明朝" panose="02020609040205080304" pitchFamily="17" charset="-128"/>
                <a:ea typeface="ＭＳ 明朝" panose="02020609040205080304" pitchFamily="17" charset="-128"/>
              </a:rPr>
              <a:t>※ </a:t>
            </a:r>
            <a:r>
              <a:rPr lang="ja-JP" altLang="en-US" sz="1100" spc="-300" dirty="0" smtClean="0">
                <a:latin typeface="ＭＳ 明朝" panose="02020609040205080304" pitchFamily="17" charset="-128"/>
                <a:ea typeface="ＭＳ 明朝" panose="02020609040205080304" pitchFamily="17" charset="-128"/>
              </a:rPr>
              <a:t>評議員会の場合は、定款の定め不要）</a:t>
            </a:r>
            <a:endParaRPr lang="en-US" altLang="ja-JP" sz="1100" spc="-300" dirty="0" smtClean="0">
              <a:latin typeface="ＭＳ 明朝" panose="02020609040205080304" pitchFamily="17" charset="-128"/>
              <a:ea typeface="ＭＳ 明朝" panose="02020609040205080304" pitchFamily="17" charset="-128"/>
            </a:endParaRPr>
          </a:p>
          <a:p>
            <a:endParaRPr lang="en-US" altLang="ja-JP" sz="3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提案書に、何を決議する</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かが明記されているか</a:t>
            </a:r>
            <a:endParaRPr lang="en-US" altLang="ja-JP" sz="1100" dirty="0" smtClean="0">
              <a:latin typeface="ＭＳ 明朝" panose="02020609040205080304" pitchFamily="17" charset="-128"/>
              <a:ea typeface="ＭＳ 明朝" panose="02020609040205080304" pitchFamily="17" charset="-128"/>
            </a:endParaRPr>
          </a:p>
          <a:p>
            <a:endParaRPr lang="en-US" altLang="ja-JP" sz="3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議題を判断するための、</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十分な資料を添付したか</a:t>
            </a:r>
            <a:endParaRPr lang="en-US" altLang="ja-JP" sz="1100" dirty="0" smtClean="0">
              <a:latin typeface="ＭＳ 明朝" panose="02020609040205080304" pitchFamily="17" charset="-128"/>
              <a:ea typeface="ＭＳ 明朝" panose="02020609040205080304" pitchFamily="17" charset="-128"/>
            </a:endParaRPr>
          </a:p>
          <a:p>
            <a:endParaRPr lang="en-US" altLang="ja-JP" sz="3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特別の利害関係の有無を</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確認しているか</a:t>
            </a:r>
            <a:endParaRPr lang="en-US" altLang="ja-JP" sz="200" dirty="0" smtClean="0">
              <a:latin typeface="ＭＳ 明朝" panose="02020609040205080304" pitchFamily="17" charset="-128"/>
              <a:ea typeface="ＭＳ 明朝" panose="02020609040205080304" pitchFamily="17" charset="-128"/>
            </a:endParaRPr>
          </a:p>
          <a:p>
            <a:endParaRPr lang="en-US" altLang="ja-JP" sz="400" dirty="0">
              <a:latin typeface="ＭＳ 明朝" panose="02020609040205080304" pitchFamily="17" charset="-128"/>
              <a:ea typeface="ＭＳ 明朝" panose="02020609040205080304" pitchFamily="17" charset="-128"/>
            </a:endParaRPr>
          </a:p>
          <a:p>
            <a:r>
              <a:rPr lang="en-US" altLang="ja-JP" sz="1100" dirty="0" smtClean="0">
                <a:solidFill>
                  <a:srgbClr val="FF0000"/>
                </a:solidFill>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　</a:t>
            </a:r>
            <a:r>
              <a:rPr lang="ja-JP" altLang="en-US" sz="1100" dirty="0" smtClean="0">
                <a:solidFill>
                  <a:srgbClr val="FF0000"/>
                </a:solidFill>
                <a:latin typeface="ＭＳ 明朝" panose="02020609040205080304" pitchFamily="17" charset="-128"/>
                <a:ea typeface="ＭＳ 明朝" panose="02020609040205080304" pitchFamily="17" charset="-128"/>
              </a:rPr>
              <a:t>重大な案件は、対面（テ</a:t>
            </a:r>
            <a:endParaRPr lang="en-US" altLang="ja-JP" sz="1100" dirty="0" smtClean="0">
              <a:solidFill>
                <a:srgbClr val="FF0000"/>
              </a:solidFill>
              <a:latin typeface="ＭＳ 明朝" panose="02020609040205080304" pitchFamily="17" charset="-128"/>
              <a:ea typeface="ＭＳ 明朝" panose="02020609040205080304" pitchFamily="17" charset="-128"/>
            </a:endParaRPr>
          </a:p>
          <a:p>
            <a:r>
              <a:rPr lang="ja-JP" altLang="en-US" sz="1100" dirty="0">
                <a:solidFill>
                  <a:srgbClr val="FF0000"/>
                </a:solidFill>
                <a:latin typeface="ＭＳ 明朝" panose="02020609040205080304" pitchFamily="17" charset="-128"/>
                <a:ea typeface="ＭＳ 明朝" panose="02020609040205080304" pitchFamily="17" charset="-128"/>
              </a:rPr>
              <a:t>　レビ</a:t>
            </a:r>
            <a:r>
              <a:rPr lang="ja-JP" altLang="en-US" sz="1100" dirty="0" smtClean="0">
                <a:solidFill>
                  <a:srgbClr val="FF0000"/>
                </a:solidFill>
                <a:latin typeface="ＭＳ 明朝" panose="02020609040205080304" pitchFamily="17" charset="-128"/>
                <a:ea typeface="ＭＳ 明朝" panose="02020609040205080304" pitchFamily="17" charset="-128"/>
              </a:rPr>
              <a:t>会議等を含む）で行う</a:t>
            </a:r>
            <a:endParaRPr lang="en-US" altLang="ja-JP" sz="1100" dirty="0" smtClean="0">
              <a:solidFill>
                <a:srgbClr val="FF0000"/>
              </a:solidFill>
              <a:latin typeface="ＭＳ 明朝" panose="02020609040205080304" pitchFamily="17" charset="-128"/>
              <a:ea typeface="ＭＳ 明朝" panose="02020609040205080304" pitchFamily="17" charset="-128"/>
            </a:endParaRPr>
          </a:p>
          <a:p>
            <a:r>
              <a:rPr lang="ja-JP" altLang="en-US" sz="1100" dirty="0">
                <a:solidFill>
                  <a:srgbClr val="FF0000"/>
                </a:solidFill>
                <a:latin typeface="ＭＳ 明朝" panose="02020609040205080304" pitchFamily="17" charset="-128"/>
                <a:ea typeface="ＭＳ 明朝" panose="02020609040205080304" pitchFamily="17" charset="-128"/>
              </a:rPr>
              <a:t>　</a:t>
            </a:r>
            <a:r>
              <a:rPr lang="ja-JP" altLang="en-US" sz="1100" dirty="0" smtClean="0">
                <a:solidFill>
                  <a:srgbClr val="FF0000"/>
                </a:solidFill>
                <a:latin typeface="ＭＳ 明朝" panose="02020609040205080304" pitchFamily="17" charset="-128"/>
                <a:ea typeface="ＭＳ 明朝" panose="02020609040205080304" pitchFamily="17" charset="-128"/>
              </a:rPr>
              <a:t>ことが望ましいと言えます。</a:t>
            </a:r>
            <a:endParaRPr lang="en-US" altLang="ja-JP" sz="1100" dirty="0" smtClean="0">
              <a:solidFill>
                <a:srgbClr val="FF0000"/>
              </a:solidFill>
              <a:latin typeface="ＭＳ 明朝" panose="02020609040205080304" pitchFamily="17" charset="-128"/>
              <a:ea typeface="ＭＳ 明朝" panose="02020609040205080304" pitchFamily="17" charset="-128"/>
            </a:endParaRPr>
          </a:p>
        </p:txBody>
      </p:sp>
      <p:sp>
        <p:nvSpPr>
          <p:cNvPr id="32" name="テキスト ボックス 31"/>
          <p:cNvSpPr txBox="1"/>
          <p:nvPr/>
        </p:nvSpPr>
        <p:spPr>
          <a:xfrm>
            <a:off x="6508557" y="4293197"/>
            <a:ext cx="2168022" cy="2446824"/>
          </a:xfrm>
          <a:prstGeom prst="rect">
            <a:avLst/>
          </a:prstGeom>
          <a:noFill/>
        </p:spPr>
        <p:txBody>
          <a:bodyPr wrap="square" rtlCol="0">
            <a:spAutoFit/>
          </a:bodyPr>
          <a:lstStyle/>
          <a:p>
            <a:pPr algn="ctr"/>
            <a:r>
              <a:rPr lang="ja-JP" altLang="en-US" sz="1100" dirty="0" smtClean="0">
                <a:latin typeface="游明朝 Demibold" panose="02020600000000000000" pitchFamily="18" charset="-128"/>
                <a:ea typeface="游明朝 Demibold" panose="02020600000000000000" pitchFamily="18" charset="-128"/>
              </a:rPr>
              <a:t>（チェックポイント）</a:t>
            </a:r>
            <a:endParaRPr lang="en-US" altLang="ja-JP" sz="1100" dirty="0" smtClean="0">
              <a:latin typeface="游明朝 Demibold" panose="02020600000000000000" pitchFamily="18" charset="-128"/>
              <a:ea typeface="游明朝 Demibold" panose="02020600000000000000" pitchFamily="18" charset="-128"/>
            </a:endParaRPr>
          </a:p>
          <a:p>
            <a:r>
              <a:rPr lang="ja-JP" altLang="en-US" sz="1100" dirty="0" smtClean="0">
                <a:latin typeface="ＭＳ 明朝" panose="02020609040205080304" pitchFamily="17" charset="-128"/>
                <a:ea typeface="ＭＳ 明朝" panose="02020609040205080304" pitchFamily="17" charset="-128"/>
              </a:rPr>
              <a:t>☑　理事全員の同意書があるか</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（提案者含む）</a:t>
            </a:r>
            <a:endParaRPr lang="en-US" altLang="ja-JP" sz="1100" dirty="0" smtClean="0">
              <a:latin typeface="ＭＳ 明朝" panose="02020609040205080304" pitchFamily="17" charset="-128"/>
              <a:ea typeface="ＭＳ 明朝" panose="02020609040205080304" pitchFamily="17" charset="-128"/>
            </a:endParaRPr>
          </a:p>
          <a:p>
            <a:endParaRPr lang="en-US" altLang="ja-JP" sz="3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監事全員の異議を述べない</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旨の書類があるか</a:t>
            </a:r>
            <a:endParaRPr lang="en-US" altLang="ja-JP" sz="1100" dirty="0" smtClean="0">
              <a:latin typeface="ＭＳ 明朝" panose="02020609040205080304" pitchFamily="17" charset="-128"/>
              <a:ea typeface="ＭＳ 明朝" panose="02020609040205080304" pitchFamily="17" charset="-128"/>
            </a:endParaRPr>
          </a:p>
          <a:p>
            <a:endParaRPr lang="en-US" altLang="ja-JP" sz="400" dirty="0">
              <a:latin typeface="ＭＳ 明朝" panose="02020609040205080304" pitchFamily="17" charset="-128"/>
              <a:ea typeface="ＭＳ 明朝" panose="02020609040205080304" pitchFamily="17" charset="-128"/>
            </a:endParaRPr>
          </a:p>
          <a:p>
            <a:r>
              <a:rPr lang="en-US" altLang="ja-JP" sz="1100" dirty="0" smtClean="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　全員の同意が揃った時点</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で成立します。</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提案者の理事の同意書も</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忘れずに取得してください。</a:t>
            </a:r>
            <a:endParaRPr lang="en-US" altLang="ja-JP" sz="1100" dirty="0" smtClean="0">
              <a:latin typeface="ＭＳ 明朝" panose="02020609040205080304" pitchFamily="17" charset="-128"/>
              <a:ea typeface="ＭＳ 明朝" panose="02020609040205080304" pitchFamily="17" charset="-128"/>
            </a:endParaRPr>
          </a:p>
          <a:p>
            <a:endParaRPr lang="en-US" altLang="ja-JP" sz="300" dirty="0" smtClean="0">
              <a:latin typeface="ＭＳ 明朝" panose="02020609040205080304" pitchFamily="17" charset="-128"/>
              <a:ea typeface="ＭＳ 明朝" panose="02020609040205080304" pitchFamily="17" charset="-128"/>
            </a:endParaRPr>
          </a:p>
          <a:p>
            <a:r>
              <a:rPr lang="en-US" altLang="ja-JP" sz="1100" dirty="0" smtClean="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　上記チェックポイントを、</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２つとも満たさない場合は、</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事前調整に戻り、対面での</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開催を準備します</a:t>
            </a:r>
            <a:r>
              <a:rPr lang="ja-JP" altLang="en-US" sz="1100" dirty="0">
                <a:latin typeface="ＭＳ 明朝" panose="02020609040205080304" pitchFamily="17" charset="-128"/>
                <a:ea typeface="ＭＳ 明朝" panose="02020609040205080304" pitchFamily="17" charset="-128"/>
              </a:rPr>
              <a:t>。</a:t>
            </a:r>
            <a:endParaRPr lang="en-US" altLang="ja-JP" sz="1100" dirty="0" smtClean="0">
              <a:latin typeface="ＭＳ 明朝" panose="02020609040205080304" pitchFamily="17" charset="-128"/>
              <a:ea typeface="ＭＳ 明朝" panose="02020609040205080304" pitchFamily="17" charset="-128"/>
            </a:endParaRPr>
          </a:p>
        </p:txBody>
      </p:sp>
      <p:sp>
        <p:nvSpPr>
          <p:cNvPr id="33" name="テキスト ボックス 32"/>
          <p:cNvSpPr txBox="1"/>
          <p:nvPr/>
        </p:nvSpPr>
        <p:spPr>
          <a:xfrm>
            <a:off x="9555479" y="4686828"/>
            <a:ext cx="1796730" cy="246221"/>
          </a:xfrm>
          <a:prstGeom prst="rect">
            <a:avLst/>
          </a:prstGeom>
          <a:noFill/>
        </p:spPr>
        <p:txBody>
          <a:bodyPr wrap="square" rtlCol="0">
            <a:spAutoFit/>
          </a:bodyPr>
          <a:lstStyle/>
          <a:p>
            <a:pPr algn="ctr"/>
            <a:r>
              <a:rPr lang="ja-JP" altLang="en-US" sz="1000" dirty="0" smtClean="0">
                <a:latin typeface="游明朝 Demibold" panose="02020600000000000000" pitchFamily="18" charset="-128"/>
                <a:ea typeface="游明朝 Demibold" panose="02020600000000000000" pitchFamily="18" charset="-128"/>
              </a:rPr>
              <a:t>（参照：中７日とは）</a:t>
            </a:r>
            <a:endParaRPr lang="en-US" altLang="ja-JP" sz="1000" dirty="0" smtClean="0">
              <a:latin typeface="游明朝 Demibold" panose="02020600000000000000" pitchFamily="18" charset="-128"/>
              <a:ea typeface="游明朝 Demibold" panose="02020600000000000000" pitchFamily="18" charset="-128"/>
            </a:endParaRPr>
          </a:p>
        </p:txBody>
      </p:sp>
      <p:sp>
        <p:nvSpPr>
          <p:cNvPr id="34" name="テキスト ボックス 33"/>
          <p:cNvSpPr txBox="1"/>
          <p:nvPr/>
        </p:nvSpPr>
        <p:spPr>
          <a:xfrm>
            <a:off x="5512896" y="902269"/>
            <a:ext cx="1259172" cy="261610"/>
          </a:xfrm>
          <a:prstGeom prst="rect">
            <a:avLst/>
          </a:prstGeom>
          <a:noFill/>
        </p:spPr>
        <p:txBody>
          <a:bodyPr wrap="square" rtlCol="0">
            <a:spAutoFit/>
          </a:bodyPr>
          <a:lstStyle/>
          <a:p>
            <a:pPr algn="ctr"/>
            <a:r>
              <a:rPr lang="ja-JP" altLang="en-US" sz="1100" dirty="0" smtClean="0">
                <a:latin typeface="游明朝 Demibold" panose="02020600000000000000" pitchFamily="18" charset="-128"/>
                <a:ea typeface="游明朝 Demibold" panose="02020600000000000000" pitchFamily="18" charset="-128"/>
              </a:rPr>
              <a:t>（中７日以上）</a:t>
            </a:r>
            <a:endParaRPr lang="en-US" altLang="ja-JP" sz="1100" dirty="0" smtClean="0">
              <a:latin typeface="游明朝 Demibold" panose="02020600000000000000" pitchFamily="18" charset="-128"/>
              <a:ea typeface="游明朝 Demibold" panose="02020600000000000000" pitchFamily="18" charset="-128"/>
            </a:endParaRPr>
          </a:p>
        </p:txBody>
      </p:sp>
      <p:sp>
        <p:nvSpPr>
          <p:cNvPr id="35" name="テキスト ボックス 34"/>
          <p:cNvSpPr txBox="1"/>
          <p:nvPr/>
        </p:nvSpPr>
        <p:spPr>
          <a:xfrm>
            <a:off x="6662415" y="1576856"/>
            <a:ext cx="1865377" cy="2046714"/>
          </a:xfrm>
          <a:prstGeom prst="rect">
            <a:avLst/>
          </a:prstGeom>
          <a:noFill/>
        </p:spPr>
        <p:txBody>
          <a:bodyPr wrap="square" rtlCol="0">
            <a:spAutoFit/>
          </a:bodyPr>
          <a:lstStyle/>
          <a:p>
            <a:pPr algn="ctr"/>
            <a:r>
              <a:rPr lang="ja-JP" altLang="en-US" sz="1100" dirty="0" smtClean="0">
                <a:latin typeface="游明朝 Demibold" panose="02020600000000000000" pitchFamily="18" charset="-128"/>
                <a:ea typeface="游明朝 Demibold" panose="02020600000000000000" pitchFamily="18" charset="-128"/>
              </a:rPr>
              <a:t>（チェックポイント）</a:t>
            </a:r>
            <a:endParaRPr lang="en-US" altLang="ja-JP" sz="1100" dirty="0" smtClean="0">
              <a:latin typeface="游明朝 Demibold" panose="02020600000000000000" pitchFamily="18" charset="-128"/>
              <a:ea typeface="游明朝 Demibold" panose="02020600000000000000" pitchFamily="18" charset="-128"/>
            </a:endParaRPr>
          </a:p>
          <a:p>
            <a:r>
              <a:rPr lang="ja-JP" altLang="en-US" sz="1100" dirty="0" smtClean="0">
                <a:latin typeface="ＭＳ 明朝" panose="02020609040205080304" pitchFamily="17" charset="-128"/>
                <a:ea typeface="ＭＳ 明朝" panose="02020609040205080304" pitchFamily="17" charset="-128"/>
              </a:rPr>
              <a:t>☑　議案につ</a:t>
            </a:r>
            <a:r>
              <a:rPr lang="ja-JP" altLang="en-US" sz="1100" dirty="0">
                <a:latin typeface="ＭＳ 明朝" panose="02020609040205080304" pitchFamily="17" charset="-128"/>
                <a:ea typeface="ＭＳ 明朝" panose="02020609040205080304" pitchFamily="17" charset="-128"/>
              </a:rPr>
              <a:t>き</a:t>
            </a:r>
            <a:r>
              <a:rPr lang="ja-JP" altLang="en-US" sz="1100" dirty="0" smtClean="0">
                <a:latin typeface="ＭＳ 明朝" panose="02020609040205080304" pitchFamily="17" charset="-128"/>
                <a:ea typeface="ＭＳ 明朝" panose="02020609040205080304" pitchFamily="17" charset="-128"/>
              </a:rPr>
              <a:t>特別の利害</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関係を有する者がいない</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ことを確認したか</a:t>
            </a:r>
            <a:endParaRPr lang="en-US" altLang="ja-JP" sz="1100" dirty="0" smtClean="0">
              <a:latin typeface="ＭＳ 明朝" panose="02020609040205080304" pitchFamily="17" charset="-128"/>
              <a:ea typeface="ＭＳ 明朝" panose="02020609040205080304" pitchFamily="17" charset="-128"/>
            </a:endParaRPr>
          </a:p>
          <a:p>
            <a:endParaRPr lang="en-US" altLang="ja-JP" sz="300" dirty="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定足数、議決数は足り</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ているか</a:t>
            </a:r>
            <a:endParaRPr lang="en-US" altLang="ja-JP" sz="1100" dirty="0" smtClean="0">
              <a:latin typeface="ＭＳ 明朝" panose="02020609040205080304" pitchFamily="17" charset="-128"/>
              <a:ea typeface="ＭＳ 明朝" panose="02020609040205080304" pitchFamily="17" charset="-128"/>
            </a:endParaRPr>
          </a:p>
          <a:p>
            <a:endParaRPr lang="en-US" altLang="ja-JP" sz="3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評議員会の決議が必要</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な</a:t>
            </a:r>
            <a:r>
              <a:rPr lang="ja-JP" altLang="en-US" sz="1100" dirty="0" smtClean="0">
                <a:latin typeface="ＭＳ 明朝" panose="02020609040205080304" pitchFamily="17" charset="-128"/>
                <a:ea typeface="ＭＳ 明朝" panose="02020609040205080304" pitchFamily="17" charset="-128"/>
              </a:rPr>
              <a:t>事項（定款変更、役員</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の選任等）や評議員の選</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任を理事会だけで決めて</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いないか</a:t>
            </a:r>
            <a:endParaRPr lang="en-US" altLang="ja-JP" sz="1100" dirty="0" smtClean="0">
              <a:latin typeface="ＭＳ 明朝" panose="02020609040205080304" pitchFamily="17" charset="-128"/>
              <a:ea typeface="ＭＳ 明朝" panose="02020609040205080304" pitchFamily="17" charset="-128"/>
            </a:endParaRPr>
          </a:p>
        </p:txBody>
      </p:sp>
      <p:sp>
        <p:nvSpPr>
          <p:cNvPr id="36" name="テキスト ボックス 35"/>
          <p:cNvSpPr txBox="1"/>
          <p:nvPr/>
        </p:nvSpPr>
        <p:spPr>
          <a:xfrm>
            <a:off x="9555479" y="1586000"/>
            <a:ext cx="1865377" cy="1015663"/>
          </a:xfrm>
          <a:prstGeom prst="rect">
            <a:avLst/>
          </a:prstGeom>
          <a:noFill/>
        </p:spPr>
        <p:txBody>
          <a:bodyPr wrap="square" rtlCol="0">
            <a:spAutoFit/>
          </a:bodyPr>
          <a:lstStyle/>
          <a:p>
            <a:pPr algn="ctr"/>
            <a:r>
              <a:rPr lang="ja-JP" altLang="en-US" sz="1100" dirty="0" smtClean="0">
                <a:latin typeface="游明朝 Demibold" panose="02020600000000000000" pitchFamily="18" charset="-128"/>
                <a:ea typeface="游明朝 Demibold" panose="02020600000000000000" pitchFamily="18" charset="-128"/>
              </a:rPr>
              <a:t>（チェックポイント）</a:t>
            </a:r>
            <a:endParaRPr lang="en-US" altLang="ja-JP" sz="1100" dirty="0" smtClean="0">
              <a:latin typeface="游明朝 Demibold" panose="02020600000000000000" pitchFamily="18" charset="-128"/>
              <a:ea typeface="游明朝 Demibold" panose="02020600000000000000" pitchFamily="18" charset="-128"/>
            </a:endParaRPr>
          </a:p>
          <a:p>
            <a:r>
              <a:rPr lang="ja-JP" altLang="en-US" sz="1100" dirty="0" smtClean="0">
                <a:latin typeface="ＭＳ 明朝" panose="02020609040205080304" pitchFamily="17" charset="-128"/>
                <a:ea typeface="ＭＳ 明朝" panose="02020609040205080304" pitchFamily="17" charset="-128"/>
              </a:rPr>
              <a:t>☑　議事録署名人の署名又</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は記名押印があるか</a:t>
            </a:r>
            <a:endParaRPr lang="en-US" altLang="ja-JP" sz="1100" dirty="0" smtClean="0">
              <a:latin typeface="ＭＳ 明朝" panose="02020609040205080304" pitchFamily="17" charset="-128"/>
              <a:ea typeface="ＭＳ 明朝" panose="02020609040205080304" pitchFamily="17" charset="-128"/>
            </a:endParaRPr>
          </a:p>
          <a:p>
            <a:endParaRPr lang="en-US" altLang="ja-JP" sz="400" dirty="0">
              <a:latin typeface="ＭＳ 明朝" panose="02020609040205080304" pitchFamily="17" charset="-128"/>
              <a:ea typeface="ＭＳ 明朝" panose="02020609040205080304" pitchFamily="17" charset="-128"/>
            </a:endParaRPr>
          </a:p>
          <a:p>
            <a:r>
              <a:rPr lang="en-US" altLang="ja-JP" sz="1100" dirty="0" smtClean="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　決議省略の場合でも、</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議事録の作成は必要です。</a:t>
            </a:r>
            <a:endParaRPr lang="en-US" altLang="ja-JP" sz="1100" dirty="0" smtClean="0">
              <a:latin typeface="ＭＳ 明朝" panose="02020609040205080304" pitchFamily="17" charset="-128"/>
              <a:ea typeface="ＭＳ 明朝" panose="02020609040205080304" pitchFamily="17" charset="-128"/>
            </a:endParaRPr>
          </a:p>
        </p:txBody>
      </p:sp>
      <p:sp>
        <p:nvSpPr>
          <p:cNvPr id="37" name="テキスト ボックス 36"/>
          <p:cNvSpPr txBox="1"/>
          <p:nvPr/>
        </p:nvSpPr>
        <p:spPr>
          <a:xfrm>
            <a:off x="2763840" y="908873"/>
            <a:ext cx="1259172" cy="261610"/>
          </a:xfrm>
          <a:prstGeom prst="rect">
            <a:avLst/>
          </a:prstGeom>
          <a:noFill/>
        </p:spPr>
        <p:txBody>
          <a:bodyPr wrap="square" rtlCol="0">
            <a:spAutoFit/>
          </a:bodyPr>
          <a:lstStyle/>
          <a:p>
            <a:pPr algn="ctr"/>
            <a:r>
              <a:rPr lang="ja-JP" altLang="en-US" sz="1100" dirty="0" smtClean="0">
                <a:latin typeface="游明朝 Demibold" panose="02020600000000000000" pitchFamily="18" charset="-128"/>
                <a:ea typeface="游明朝 Demibold" panose="02020600000000000000" pitchFamily="18" charset="-128"/>
              </a:rPr>
              <a:t>（通常開催）</a:t>
            </a:r>
            <a:endParaRPr lang="en-US" altLang="ja-JP" sz="1100" dirty="0" smtClean="0">
              <a:latin typeface="游明朝 Demibold" panose="02020600000000000000" pitchFamily="18" charset="-128"/>
              <a:ea typeface="游明朝 Demibold" panose="02020600000000000000" pitchFamily="18" charset="-128"/>
            </a:endParaRPr>
          </a:p>
        </p:txBody>
      </p:sp>
      <p:sp>
        <p:nvSpPr>
          <p:cNvPr id="38" name="テキスト ボックス 37"/>
          <p:cNvSpPr txBox="1"/>
          <p:nvPr/>
        </p:nvSpPr>
        <p:spPr>
          <a:xfrm>
            <a:off x="2778748" y="2190556"/>
            <a:ext cx="1259172" cy="261610"/>
          </a:xfrm>
          <a:prstGeom prst="rect">
            <a:avLst/>
          </a:prstGeom>
          <a:noFill/>
        </p:spPr>
        <p:txBody>
          <a:bodyPr wrap="square" rtlCol="0">
            <a:spAutoFit/>
          </a:bodyPr>
          <a:lstStyle/>
          <a:p>
            <a:pPr algn="ctr"/>
            <a:r>
              <a:rPr lang="ja-JP" altLang="en-US" sz="1100" dirty="0" smtClean="0">
                <a:latin typeface="游明朝 Demibold" panose="02020600000000000000" pitchFamily="18" charset="-128"/>
                <a:ea typeface="游明朝 Demibold" panose="02020600000000000000" pitchFamily="18" charset="-128"/>
              </a:rPr>
              <a:t>（決議省略）</a:t>
            </a:r>
            <a:endParaRPr lang="en-US" altLang="ja-JP" sz="1100" dirty="0" smtClean="0">
              <a:latin typeface="游明朝 Demibold" panose="02020600000000000000" pitchFamily="18" charset="-128"/>
              <a:ea typeface="游明朝 Demibold" panose="02020600000000000000" pitchFamily="18" charset="-128"/>
            </a:endParaRPr>
          </a:p>
        </p:txBody>
      </p:sp>
      <p:sp>
        <p:nvSpPr>
          <p:cNvPr id="2" name="テキスト ボックス 1"/>
          <p:cNvSpPr txBox="1"/>
          <p:nvPr/>
        </p:nvSpPr>
        <p:spPr>
          <a:xfrm>
            <a:off x="7480804" y="179543"/>
            <a:ext cx="3418844" cy="253916"/>
          </a:xfrm>
          <a:prstGeom prst="rect">
            <a:avLst/>
          </a:prstGeom>
          <a:noFill/>
        </p:spPr>
        <p:txBody>
          <a:bodyPr wrap="square" rtlCol="0">
            <a:spAutoFit/>
          </a:bodyPr>
          <a:lstStyle/>
          <a:p>
            <a:r>
              <a:rPr kumimoji="1" lang="ja-JP" altLang="en-US" sz="1050" dirty="0" smtClean="0"/>
              <a:t>（ガイドライン</a:t>
            </a:r>
            <a:r>
              <a:rPr kumimoji="1" lang="en-US" altLang="ja-JP" sz="1050" dirty="0" smtClean="0"/>
              <a:t>P</a:t>
            </a:r>
            <a:r>
              <a:rPr kumimoji="1" lang="ja-JP" altLang="en-US" sz="1050" dirty="0" smtClean="0"/>
              <a:t>２６～</a:t>
            </a:r>
            <a:r>
              <a:rPr kumimoji="1" lang="en-US" altLang="ja-JP" sz="1050" dirty="0" smtClean="0"/>
              <a:t>P</a:t>
            </a:r>
            <a:r>
              <a:rPr kumimoji="1" lang="ja-JP" altLang="en-US" sz="1050" dirty="0" smtClean="0"/>
              <a:t>３２参照）</a:t>
            </a:r>
            <a:endParaRPr kumimoji="1" lang="ja-JP" altLang="en-US" sz="1050" dirty="0"/>
          </a:p>
        </p:txBody>
      </p:sp>
    </p:spTree>
    <p:extLst>
      <p:ext uri="{BB962C8B-B14F-4D97-AF65-F5344CB8AC3E}">
        <p14:creationId xmlns:p14="http://schemas.microsoft.com/office/powerpoint/2010/main" val="1345532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6"/>
          <p:cNvSpPr>
            <a:spLocks noChangeArrowheads="1"/>
          </p:cNvSpPr>
          <p:nvPr/>
        </p:nvSpPr>
        <p:spPr bwMode="auto">
          <a:xfrm>
            <a:off x="961052" y="1249400"/>
            <a:ext cx="4784725" cy="222122"/>
          </a:xfrm>
          <a:prstGeom prst="roundRect">
            <a:avLst>
              <a:gd name="adj" fmla="val 16667"/>
            </a:avLst>
          </a:prstGeom>
          <a:solidFill>
            <a:srgbClr val="008000"/>
          </a:solidFill>
          <a:ln w="19050">
            <a:solidFill>
              <a:srgbClr val="808080"/>
            </a:solidFill>
            <a:round/>
            <a:headEnd/>
            <a:tailEnd/>
          </a:ln>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smtClean="0">
                <a:ln>
                  <a:noFill/>
                </a:ln>
                <a:solidFill>
                  <a:srgbClr val="FFFFFF"/>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１　</a:t>
            </a:r>
            <a:r>
              <a:rPr kumimoji="0" lang="ja-JP" altLang="en-US" sz="1200" b="1" dirty="0" smtClean="0">
                <a:solidFill>
                  <a:srgbClr val="FFFFFF"/>
                </a:solidFill>
                <a:latin typeface="HG丸ｺﾞｼｯｸM-PRO" panose="020F0600000000000000" pitchFamily="50" charset="-128"/>
                <a:ea typeface="HG丸ｺﾞｼｯｸM-PRO" panose="020F0600000000000000" pitchFamily="50" charset="-128"/>
                <a:cs typeface="Times New Roman" panose="02020603050405020304" pitchFamily="18" charset="0"/>
              </a:rPr>
              <a:t>定款に、特に定めがない場合</a:t>
            </a:r>
            <a:endParaRPr kumimoji="0" lang="ja-JP" altLang="ja-JP" sz="1200" b="0" i="0" u="none" strike="noStrike" cap="none" normalizeH="0" baseline="0" dirty="0" smtClean="0">
              <a:ln>
                <a:noFill/>
              </a:ln>
              <a:solidFill>
                <a:schemeClr val="tx1"/>
              </a:solidFill>
              <a:effectLst/>
              <a:latin typeface="Arial" panose="020B0604020202020204" pitchFamily="34" charset="0"/>
            </a:endParaRPr>
          </a:p>
        </p:txBody>
      </p:sp>
      <p:sp>
        <p:nvSpPr>
          <p:cNvPr id="70" name="角丸四角形 69"/>
          <p:cNvSpPr/>
          <p:nvPr/>
        </p:nvSpPr>
        <p:spPr>
          <a:xfrm>
            <a:off x="961051" y="99364"/>
            <a:ext cx="10926149" cy="376565"/>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３　理事長・業務執行理事による業務執行報告</a:t>
            </a:r>
            <a:endParaRPr kumimoji="1" lang="ja-JP" altLang="en-US" b="1" dirty="0">
              <a:solidFill>
                <a:schemeClr val="tx1"/>
              </a:solidFill>
            </a:endParaRPr>
          </a:p>
        </p:txBody>
      </p:sp>
      <p:sp>
        <p:nvSpPr>
          <p:cNvPr id="26" name="角丸四角形 6"/>
          <p:cNvSpPr>
            <a:spLocks noChangeArrowheads="1"/>
          </p:cNvSpPr>
          <p:nvPr/>
        </p:nvSpPr>
        <p:spPr bwMode="auto">
          <a:xfrm>
            <a:off x="961052" y="4140120"/>
            <a:ext cx="4784725" cy="222122"/>
          </a:xfrm>
          <a:prstGeom prst="roundRect">
            <a:avLst>
              <a:gd name="adj" fmla="val 16667"/>
            </a:avLst>
          </a:prstGeom>
          <a:solidFill>
            <a:srgbClr val="008000"/>
          </a:solidFill>
          <a:ln w="19050">
            <a:solidFill>
              <a:srgbClr val="808080"/>
            </a:solidFill>
            <a:round/>
            <a:headEnd/>
            <a:tailEnd/>
          </a:ln>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200" b="1" dirty="0">
                <a:solidFill>
                  <a:srgbClr val="FFFFFF"/>
                </a:solidFill>
                <a:latin typeface="HG丸ｺﾞｼｯｸM-PRO" panose="020F0600000000000000" pitchFamily="50" charset="-128"/>
                <a:ea typeface="HG丸ｺﾞｼｯｸM-PRO" panose="020F0600000000000000" pitchFamily="50" charset="-128"/>
                <a:cs typeface="Times New Roman" panose="02020603050405020304" pitchFamily="18" charset="0"/>
              </a:rPr>
              <a:t>２</a:t>
            </a:r>
            <a:r>
              <a:rPr kumimoji="0" lang="ja-JP" altLang="ja-JP" sz="1200" b="1" i="0" u="none" strike="noStrike" cap="none" normalizeH="0" baseline="0" dirty="0" smtClean="0">
                <a:ln>
                  <a:noFill/>
                </a:ln>
                <a:solidFill>
                  <a:srgbClr val="FFFFFF"/>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kumimoji="0" lang="ja-JP" altLang="en-US" sz="1200" b="1" dirty="0" smtClean="0">
                <a:solidFill>
                  <a:srgbClr val="FFFFFF"/>
                </a:solidFill>
                <a:latin typeface="HG丸ｺﾞｼｯｸM-PRO" panose="020F0600000000000000" pitchFamily="50" charset="-128"/>
                <a:ea typeface="HG丸ｺﾞｼｯｸM-PRO" panose="020F0600000000000000" pitchFamily="50" charset="-128"/>
                <a:cs typeface="Times New Roman" panose="02020603050405020304" pitchFamily="18" charset="0"/>
              </a:rPr>
              <a:t>定款で、４月を超える間隔で２回以上としている場合</a:t>
            </a:r>
            <a:endParaRPr kumimoji="0" lang="ja-JP" altLang="ja-JP" sz="1200" b="0" i="0" u="none" strike="noStrike" cap="none" normalizeH="0" baseline="0" dirty="0" smtClean="0">
              <a:ln>
                <a:noFill/>
              </a:ln>
              <a:solidFill>
                <a:schemeClr val="tx1"/>
              </a:solidFill>
              <a:effectLst/>
              <a:latin typeface="Arial" panose="020B0604020202020204" pitchFamily="34" charset="0"/>
            </a:endParaRPr>
          </a:p>
        </p:txBody>
      </p:sp>
      <p:sp>
        <p:nvSpPr>
          <p:cNvPr id="27" name="Rectangle 10"/>
          <p:cNvSpPr>
            <a:spLocks noChangeArrowheads="1"/>
          </p:cNvSpPr>
          <p:nvPr/>
        </p:nvSpPr>
        <p:spPr bwMode="auto">
          <a:xfrm>
            <a:off x="961050" y="3483508"/>
            <a:ext cx="10596965"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333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en-US" sz="1200" dirty="0" smtClean="0">
                <a:latin typeface="ＭＳ 明朝" panose="02020609040205080304" pitchFamily="17" charset="-128"/>
                <a:ea typeface="ＭＳ 明朝" panose="02020609040205080304" pitchFamily="17" charset="-128"/>
              </a:rPr>
              <a:t>ＡＢ：６月５日に報告を行っているので、次の報告は、９月５日までに行う必要があります。</a:t>
            </a:r>
            <a:endParaRPr kumimoji="0" lang="en-US" altLang="ja-JP" sz="1200" dirty="0" smtClean="0">
              <a:latin typeface="ＭＳ 明朝" panose="02020609040205080304" pitchFamily="17" charset="-128"/>
              <a:ea typeface="ＭＳ 明朝" panose="02020609040205080304" pitchFamily="17" charset="-128"/>
            </a:endParaRPr>
          </a:p>
          <a:p>
            <a:pPr marL="0" marR="0" lvl="0" indent="133350" algn="l" defTabSz="914400" rtl="0" eaLnBrk="0" fontAlgn="base" latinLnBrk="0" hangingPunct="0">
              <a:lnSpc>
                <a:spcPct val="100000"/>
              </a:lnSpc>
              <a:spcBef>
                <a:spcPct val="0"/>
              </a:spcBef>
              <a:spcAft>
                <a:spcPct val="0"/>
              </a:spcAft>
              <a:buClrTx/>
              <a:buSzTx/>
              <a:buFontTx/>
              <a:buNone/>
              <a:tabLst/>
            </a:pPr>
            <a:endParaRPr kumimoji="0" lang="en-US" altLang="ja-JP" sz="200" dirty="0" smtClean="0">
              <a:latin typeface="ＭＳ 明朝" panose="02020609040205080304" pitchFamily="17" charset="-128"/>
              <a:ea typeface="ＭＳ 明朝" panose="02020609040205080304" pitchFamily="17" charset="-128"/>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en-US" sz="1200" dirty="0" smtClean="0">
                <a:latin typeface="ＭＳ 明朝" panose="02020609040205080304" pitchFamily="17" charset="-128"/>
                <a:ea typeface="ＭＳ 明朝" panose="02020609040205080304" pitchFamily="17" charset="-128"/>
              </a:rPr>
              <a:t>Ｃ　：６月５日の次に８月５日に報告を行っているので、次の報告は、１１月５日までに行う必要があります。（四半期に１回という考え方は不可）</a:t>
            </a:r>
            <a:endParaRPr kumimoji="0" lang="en-US" altLang="ja-JP" sz="1200" dirty="0" smtClean="0">
              <a:latin typeface="ＭＳ 明朝" panose="02020609040205080304" pitchFamily="17" charset="-128"/>
              <a:ea typeface="ＭＳ 明朝" panose="02020609040205080304" pitchFamily="17" charset="-128"/>
            </a:endParaRPr>
          </a:p>
        </p:txBody>
      </p:sp>
      <p:graphicFrame>
        <p:nvGraphicFramePr>
          <p:cNvPr id="24" name="表 23"/>
          <p:cNvGraphicFramePr>
            <a:graphicFrameLocks noGrp="1"/>
          </p:cNvGraphicFramePr>
          <p:nvPr>
            <p:extLst>
              <p:ext uri="{D42A27DB-BD31-4B8C-83A1-F6EECF244321}">
                <p14:modId xmlns:p14="http://schemas.microsoft.com/office/powerpoint/2010/main" val="1126023584"/>
              </p:ext>
            </p:extLst>
          </p:nvPr>
        </p:nvGraphicFramePr>
        <p:xfrm>
          <a:off x="1126744" y="1922879"/>
          <a:ext cx="8127994" cy="1432560"/>
        </p:xfrm>
        <a:graphic>
          <a:graphicData uri="http://schemas.openxmlformats.org/drawingml/2006/table">
            <a:tbl>
              <a:tblPr firstRow="1" bandRow="1">
                <a:tableStyleId>{5940675A-B579-460E-94D1-54222C63F5DA}</a:tableStyleId>
              </a:tblPr>
              <a:tblGrid>
                <a:gridCol w="555752">
                  <a:extLst>
                    <a:ext uri="{9D8B030D-6E8A-4147-A177-3AD203B41FA5}">
                      <a16:colId xmlns:a16="http://schemas.microsoft.com/office/drawing/2014/main" val="3085635337"/>
                    </a:ext>
                  </a:extLst>
                </a:gridCol>
                <a:gridCol w="605390">
                  <a:extLst>
                    <a:ext uri="{9D8B030D-6E8A-4147-A177-3AD203B41FA5}">
                      <a16:colId xmlns:a16="http://schemas.microsoft.com/office/drawing/2014/main" val="1817053855"/>
                    </a:ext>
                  </a:extLst>
                </a:gridCol>
                <a:gridCol w="580571">
                  <a:extLst>
                    <a:ext uri="{9D8B030D-6E8A-4147-A177-3AD203B41FA5}">
                      <a16:colId xmlns:a16="http://schemas.microsoft.com/office/drawing/2014/main" val="362737035"/>
                    </a:ext>
                  </a:extLst>
                </a:gridCol>
                <a:gridCol w="580571">
                  <a:extLst>
                    <a:ext uri="{9D8B030D-6E8A-4147-A177-3AD203B41FA5}">
                      <a16:colId xmlns:a16="http://schemas.microsoft.com/office/drawing/2014/main" val="3651871693"/>
                    </a:ext>
                  </a:extLst>
                </a:gridCol>
                <a:gridCol w="580571">
                  <a:extLst>
                    <a:ext uri="{9D8B030D-6E8A-4147-A177-3AD203B41FA5}">
                      <a16:colId xmlns:a16="http://schemas.microsoft.com/office/drawing/2014/main" val="162176956"/>
                    </a:ext>
                  </a:extLst>
                </a:gridCol>
                <a:gridCol w="580571">
                  <a:extLst>
                    <a:ext uri="{9D8B030D-6E8A-4147-A177-3AD203B41FA5}">
                      <a16:colId xmlns:a16="http://schemas.microsoft.com/office/drawing/2014/main" val="641960156"/>
                    </a:ext>
                  </a:extLst>
                </a:gridCol>
                <a:gridCol w="580571">
                  <a:extLst>
                    <a:ext uri="{9D8B030D-6E8A-4147-A177-3AD203B41FA5}">
                      <a16:colId xmlns:a16="http://schemas.microsoft.com/office/drawing/2014/main" val="2333002285"/>
                    </a:ext>
                  </a:extLst>
                </a:gridCol>
                <a:gridCol w="580571">
                  <a:extLst>
                    <a:ext uri="{9D8B030D-6E8A-4147-A177-3AD203B41FA5}">
                      <a16:colId xmlns:a16="http://schemas.microsoft.com/office/drawing/2014/main" val="3683187579"/>
                    </a:ext>
                  </a:extLst>
                </a:gridCol>
                <a:gridCol w="580571">
                  <a:extLst>
                    <a:ext uri="{9D8B030D-6E8A-4147-A177-3AD203B41FA5}">
                      <a16:colId xmlns:a16="http://schemas.microsoft.com/office/drawing/2014/main" val="3201146388"/>
                    </a:ext>
                  </a:extLst>
                </a:gridCol>
                <a:gridCol w="580571">
                  <a:extLst>
                    <a:ext uri="{9D8B030D-6E8A-4147-A177-3AD203B41FA5}">
                      <a16:colId xmlns:a16="http://schemas.microsoft.com/office/drawing/2014/main" val="2114189321"/>
                    </a:ext>
                  </a:extLst>
                </a:gridCol>
                <a:gridCol w="580571">
                  <a:extLst>
                    <a:ext uri="{9D8B030D-6E8A-4147-A177-3AD203B41FA5}">
                      <a16:colId xmlns:a16="http://schemas.microsoft.com/office/drawing/2014/main" val="2775149605"/>
                    </a:ext>
                  </a:extLst>
                </a:gridCol>
                <a:gridCol w="580571">
                  <a:extLst>
                    <a:ext uri="{9D8B030D-6E8A-4147-A177-3AD203B41FA5}">
                      <a16:colId xmlns:a16="http://schemas.microsoft.com/office/drawing/2014/main" val="1380472336"/>
                    </a:ext>
                  </a:extLst>
                </a:gridCol>
                <a:gridCol w="580571">
                  <a:extLst>
                    <a:ext uri="{9D8B030D-6E8A-4147-A177-3AD203B41FA5}">
                      <a16:colId xmlns:a16="http://schemas.microsoft.com/office/drawing/2014/main" val="3108323548"/>
                    </a:ext>
                  </a:extLst>
                </a:gridCol>
                <a:gridCol w="580571">
                  <a:extLst>
                    <a:ext uri="{9D8B030D-6E8A-4147-A177-3AD203B41FA5}">
                      <a16:colId xmlns:a16="http://schemas.microsoft.com/office/drawing/2014/main" val="3281031910"/>
                    </a:ext>
                  </a:extLst>
                </a:gridCol>
              </a:tblGrid>
              <a:tr h="0">
                <a:tc>
                  <a:txBody>
                    <a:bodyPr/>
                    <a:lstStyle/>
                    <a:p>
                      <a:pPr algn="ctr">
                        <a:lnSpc>
                          <a:spcPct val="150000"/>
                        </a:lnSpc>
                      </a:pPr>
                      <a:r>
                        <a:rPr kumimoji="1" lang="ja-JP" altLang="en-US" sz="1000" b="1" dirty="0" smtClean="0"/>
                        <a:t>事例</a:t>
                      </a:r>
                      <a:endParaRPr kumimoji="1" lang="ja-JP" altLang="en-US" sz="1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lnSpc>
                          <a:spcPct val="150000"/>
                        </a:lnSpc>
                      </a:pPr>
                      <a:r>
                        <a:rPr kumimoji="1" lang="ja-JP" altLang="en-US" sz="1000" b="1" dirty="0" smtClean="0"/>
                        <a:t>４月</a:t>
                      </a:r>
                      <a:endParaRPr kumimoji="1" lang="ja-JP" altLang="en-US" sz="1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lnSpc>
                          <a:spcPct val="150000"/>
                        </a:lnSpc>
                      </a:pPr>
                      <a:r>
                        <a:rPr kumimoji="1" lang="ja-JP" altLang="en-US" sz="1000" b="1" dirty="0" smtClean="0"/>
                        <a:t>５月</a:t>
                      </a:r>
                      <a:endParaRPr kumimoji="1" lang="ja-JP" altLang="en-US" sz="1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lnSpc>
                          <a:spcPct val="150000"/>
                        </a:lnSpc>
                      </a:pPr>
                      <a:r>
                        <a:rPr kumimoji="1" lang="ja-JP" altLang="en-US" sz="1000" b="1" dirty="0" smtClean="0"/>
                        <a:t>６月</a:t>
                      </a:r>
                      <a:endParaRPr kumimoji="1" lang="ja-JP" altLang="en-US" sz="1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lnSpc>
                          <a:spcPct val="150000"/>
                        </a:lnSpc>
                      </a:pPr>
                      <a:r>
                        <a:rPr kumimoji="1" lang="ja-JP" altLang="en-US" sz="1000" b="1" dirty="0" smtClean="0"/>
                        <a:t>７月</a:t>
                      </a:r>
                      <a:endParaRPr kumimoji="1" lang="ja-JP" altLang="en-US" sz="1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lnSpc>
                          <a:spcPct val="150000"/>
                        </a:lnSpc>
                      </a:pPr>
                      <a:r>
                        <a:rPr kumimoji="1" lang="ja-JP" altLang="en-US" sz="1000" b="1" dirty="0" smtClean="0"/>
                        <a:t>８月</a:t>
                      </a:r>
                      <a:endParaRPr kumimoji="1" lang="ja-JP" altLang="en-US" sz="1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lnSpc>
                          <a:spcPct val="150000"/>
                        </a:lnSpc>
                      </a:pPr>
                      <a:r>
                        <a:rPr kumimoji="1" lang="ja-JP" altLang="en-US" sz="1000" b="1" dirty="0" smtClean="0"/>
                        <a:t>９月</a:t>
                      </a:r>
                      <a:endParaRPr kumimoji="1" lang="ja-JP" altLang="en-US" sz="1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lnSpc>
                          <a:spcPct val="150000"/>
                        </a:lnSpc>
                      </a:pPr>
                      <a:r>
                        <a:rPr kumimoji="1" lang="ja-JP" altLang="en-US" sz="1000" b="1" dirty="0" smtClean="0"/>
                        <a:t>１０月</a:t>
                      </a:r>
                      <a:endParaRPr kumimoji="1" lang="ja-JP" altLang="en-US" sz="1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lnSpc>
                          <a:spcPct val="150000"/>
                        </a:lnSpc>
                      </a:pPr>
                      <a:r>
                        <a:rPr kumimoji="1" lang="ja-JP" altLang="en-US" sz="1000" b="1" dirty="0" smtClean="0"/>
                        <a:t>１１月</a:t>
                      </a:r>
                      <a:endParaRPr kumimoji="1" lang="ja-JP" altLang="en-US" sz="1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lnSpc>
                          <a:spcPct val="150000"/>
                        </a:lnSpc>
                      </a:pPr>
                      <a:r>
                        <a:rPr kumimoji="1" lang="ja-JP" altLang="en-US" sz="1000" b="1" dirty="0" smtClean="0"/>
                        <a:t>１２月</a:t>
                      </a:r>
                      <a:endParaRPr kumimoji="1" lang="ja-JP" altLang="en-US" sz="1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lnSpc>
                          <a:spcPct val="150000"/>
                        </a:lnSpc>
                      </a:pPr>
                      <a:r>
                        <a:rPr kumimoji="1" lang="ja-JP" altLang="en-US" sz="1000" b="1" dirty="0" smtClean="0"/>
                        <a:t>１月</a:t>
                      </a:r>
                      <a:endParaRPr kumimoji="1" lang="ja-JP" altLang="en-US" sz="1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lnSpc>
                          <a:spcPct val="150000"/>
                        </a:lnSpc>
                      </a:pPr>
                      <a:r>
                        <a:rPr kumimoji="1" lang="ja-JP" altLang="en-US" sz="1000" b="1" dirty="0" smtClean="0"/>
                        <a:t>２月</a:t>
                      </a:r>
                      <a:endParaRPr kumimoji="1" lang="ja-JP" altLang="en-US" sz="1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lnSpc>
                          <a:spcPct val="150000"/>
                        </a:lnSpc>
                      </a:pPr>
                      <a:r>
                        <a:rPr kumimoji="1" lang="ja-JP" altLang="en-US" sz="1000" b="1" dirty="0" smtClean="0"/>
                        <a:t>３月</a:t>
                      </a:r>
                      <a:endParaRPr kumimoji="1" lang="ja-JP" altLang="en-US" sz="1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lnSpc>
                          <a:spcPct val="150000"/>
                        </a:lnSpc>
                      </a:pPr>
                      <a:r>
                        <a:rPr kumimoji="1" lang="ja-JP" altLang="en-US" sz="1000" b="1" dirty="0" smtClean="0">
                          <a:solidFill>
                            <a:srgbClr val="FF0000"/>
                          </a:solidFill>
                        </a:rPr>
                        <a:t>判定</a:t>
                      </a:r>
                      <a:endParaRPr kumimoji="1" lang="ja-JP" altLang="en-US" sz="10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771781002"/>
                  </a:ext>
                </a:extLst>
              </a:tr>
              <a:tr h="370840">
                <a:tc>
                  <a:txBody>
                    <a:bodyPr/>
                    <a:lstStyle/>
                    <a:p>
                      <a:pPr algn="ctr">
                        <a:lnSpc>
                          <a:spcPct val="150000"/>
                        </a:lnSpc>
                      </a:pPr>
                      <a:r>
                        <a:rPr kumimoji="1" lang="en-US" altLang="ja-JP" sz="1000" b="1" dirty="0" smtClean="0"/>
                        <a:t>A</a:t>
                      </a:r>
                      <a:endParaRPr kumimoji="1" lang="ja-JP" altLang="en-US" sz="1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kumimoji="1" lang="ja-JP" altLang="en-US" sz="1000" dirty="0" smtClean="0"/>
                        <a:t>５日</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kumimoji="1" lang="ja-JP" altLang="en-US" sz="1000" dirty="0" smtClean="0"/>
                        <a:t>５日</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kumimoji="1" lang="ja-JP" altLang="en-US" sz="1000" dirty="0" smtClean="0"/>
                        <a:t>５日</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kumimoji="1" lang="ja-JP" altLang="en-US" sz="1000" dirty="0" smtClean="0"/>
                        <a:t>５日</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kumimoji="1" lang="ja-JP" altLang="en-US" sz="1000" b="1" dirty="0" smtClean="0">
                          <a:solidFill>
                            <a:srgbClr val="FF0000"/>
                          </a:solidFill>
                        </a:rPr>
                        <a:t>○</a:t>
                      </a:r>
                      <a:endParaRPr kumimoji="1" lang="ja-JP" altLang="en-US" sz="10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52238318"/>
                  </a:ext>
                </a:extLst>
              </a:tr>
              <a:tr h="370840">
                <a:tc>
                  <a:txBody>
                    <a:bodyPr/>
                    <a:lstStyle/>
                    <a:p>
                      <a:pPr algn="ctr">
                        <a:lnSpc>
                          <a:spcPct val="150000"/>
                        </a:lnSpc>
                      </a:pPr>
                      <a:r>
                        <a:rPr kumimoji="1" lang="en-US" altLang="ja-JP" sz="1000" b="1" dirty="0" smtClean="0"/>
                        <a:t>B</a:t>
                      </a:r>
                      <a:endParaRPr kumimoji="1" lang="ja-JP" altLang="en-US" sz="1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kumimoji="1" lang="ja-JP" altLang="en-US" sz="1000" dirty="0" smtClean="0"/>
                        <a:t>５日</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kumimoji="1" lang="ja-JP" altLang="en-US" sz="1000" dirty="0" smtClean="0"/>
                        <a:t>６日</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kumimoji="1" lang="ja-JP" altLang="en-US" sz="1000" dirty="0" smtClean="0"/>
                        <a:t>５日</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kumimoji="1" lang="ja-JP" altLang="en-US" sz="1000" dirty="0" smtClean="0"/>
                        <a:t>５日</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kumimoji="1" lang="en-US" altLang="ja-JP" sz="1000" b="1" dirty="0" smtClean="0">
                          <a:solidFill>
                            <a:srgbClr val="FF0000"/>
                          </a:solidFill>
                        </a:rPr>
                        <a:t>×</a:t>
                      </a:r>
                      <a:endParaRPr kumimoji="1" lang="ja-JP" altLang="en-US" sz="10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53530989"/>
                  </a:ext>
                </a:extLst>
              </a:tr>
              <a:tr h="370840">
                <a:tc>
                  <a:txBody>
                    <a:bodyPr/>
                    <a:lstStyle/>
                    <a:p>
                      <a:pPr algn="ctr">
                        <a:lnSpc>
                          <a:spcPct val="150000"/>
                        </a:lnSpc>
                      </a:pPr>
                      <a:r>
                        <a:rPr kumimoji="1" lang="en-US" altLang="ja-JP" sz="1000" b="1" dirty="0" smtClean="0"/>
                        <a:t>C</a:t>
                      </a:r>
                      <a:endParaRPr kumimoji="1" lang="ja-JP" altLang="en-US" sz="1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kumimoji="1" lang="ja-JP" altLang="en-US" sz="1000" dirty="0" smtClean="0"/>
                        <a:t>５日</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kumimoji="1" lang="ja-JP" altLang="en-US" sz="1000" dirty="0" smtClean="0"/>
                        <a:t>５日</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kumimoji="1" lang="ja-JP" altLang="en-US" sz="1000" dirty="0" smtClean="0"/>
                        <a:t>５日</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kumimoji="1" lang="ja-JP" altLang="en-US" sz="1000" dirty="0" smtClean="0"/>
                        <a:t>５日</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kumimoji="1" lang="en-US" altLang="ja-JP" sz="1000" b="1" dirty="0" smtClean="0">
                          <a:solidFill>
                            <a:srgbClr val="FF0000"/>
                          </a:solidFill>
                        </a:rPr>
                        <a:t>×</a:t>
                      </a:r>
                      <a:endParaRPr kumimoji="1" lang="ja-JP" altLang="en-US" sz="10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19173328"/>
                  </a:ext>
                </a:extLst>
              </a:tr>
            </a:tbl>
          </a:graphicData>
        </a:graphic>
      </p:graphicFrame>
      <p:graphicFrame>
        <p:nvGraphicFramePr>
          <p:cNvPr id="42" name="表 41"/>
          <p:cNvGraphicFramePr>
            <a:graphicFrameLocks noGrp="1"/>
          </p:cNvGraphicFramePr>
          <p:nvPr>
            <p:extLst>
              <p:ext uri="{D42A27DB-BD31-4B8C-83A1-F6EECF244321}">
                <p14:modId xmlns:p14="http://schemas.microsoft.com/office/powerpoint/2010/main" val="1236710503"/>
              </p:ext>
            </p:extLst>
          </p:nvPr>
        </p:nvGraphicFramePr>
        <p:xfrm>
          <a:off x="1126744" y="4541107"/>
          <a:ext cx="8127994" cy="1432560"/>
        </p:xfrm>
        <a:graphic>
          <a:graphicData uri="http://schemas.openxmlformats.org/drawingml/2006/table">
            <a:tbl>
              <a:tblPr firstRow="1" bandRow="1">
                <a:tableStyleId>{5940675A-B579-460E-94D1-54222C63F5DA}</a:tableStyleId>
              </a:tblPr>
              <a:tblGrid>
                <a:gridCol w="555752">
                  <a:extLst>
                    <a:ext uri="{9D8B030D-6E8A-4147-A177-3AD203B41FA5}">
                      <a16:colId xmlns:a16="http://schemas.microsoft.com/office/drawing/2014/main" val="3085635337"/>
                    </a:ext>
                  </a:extLst>
                </a:gridCol>
                <a:gridCol w="605390">
                  <a:extLst>
                    <a:ext uri="{9D8B030D-6E8A-4147-A177-3AD203B41FA5}">
                      <a16:colId xmlns:a16="http://schemas.microsoft.com/office/drawing/2014/main" val="1817053855"/>
                    </a:ext>
                  </a:extLst>
                </a:gridCol>
                <a:gridCol w="580571">
                  <a:extLst>
                    <a:ext uri="{9D8B030D-6E8A-4147-A177-3AD203B41FA5}">
                      <a16:colId xmlns:a16="http://schemas.microsoft.com/office/drawing/2014/main" val="362737035"/>
                    </a:ext>
                  </a:extLst>
                </a:gridCol>
                <a:gridCol w="580571">
                  <a:extLst>
                    <a:ext uri="{9D8B030D-6E8A-4147-A177-3AD203B41FA5}">
                      <a16:colId xmlns:a16="http://schemas.microsoft.com/office/drawing/2014/main" val="3651871693"/>
                    </a:ext>
                  </a:extLst>
                </a:gridCol>
                <a:gridCol w="580571">
                  <a:extLst>
                    <a:ext uri="{9D8B030D-6E8A-4147-A177-3AD203B41FA5}">
                      <a16:colId xmlns:a16="http://schemas.microsoft.com/office/drawing/2014/main" val="162176956"/>
                    </a:ext>
                  </a:extLst>
                </a:gridCol>
                <a:gridCol w="580571">
                  <a:extLst>
                    <a:ext uri="{9D8B030D-6E8A-4147-A177-3AD203B41FA5}">
                      <a16:colId xmlns:a16="http://schemas.microsoft.com/office/drawing/2014/main" val="641960156"/>
                    </a:ext>
                  </a:extLst>
                </a:gridCol>
                <a:gridCol w="580571">
                  <a:extLst>
                    <a:ext uri="{9D8B030D-6E8A-4147-A177-3AD203B41FA5}">
                      <a16:colId xmlns:a16="http://schemas.microsoft.com/office/drawing/2014/main" val="2333002285"/>
                    </a:ext>
                  </a:extLst>
                </a:gridCol>
                <a:gridCol w="580571">
                  <a:extLst>
                    <a:ext uri="{9D8B030D-6E8A-4147-A177-3AD203B41FA5}">
                      <a16:colId xmlns:a16="http://schemas.microsoft.com/office/drawing/2014/main" val="3683187579"/>
                    </a:ext>
                  </a:extLst>
                </a:gridCol>
                <a:gridCol w="580571">
                  <a:extLst>
                    <a:ext uri="{9D8B030D-6E8A-4147-A177-3AD203B41FA5}">
                      <a16:colId xmlns:a16="http://schemas.microsoft.com/office/drawing/2014/main" val="3201146388"/>
                    </a:ext>
                  </a:extLst>
                </a:gridCol>
                <a:gridCol w="580571">
                  <a:extLst>
                    <a:ext uri="{9D8B030D-6E8A-4147-A177-3AD203B41FA5}">
                      <a16:colId xmlns:a16="http://schemas.microsoft.com/office/drawing/2014/main" val="2114189321"/>
                    </a:ext>
                  </a:extLst>
                </a:gridCol>
                <a:gridCol w="580571">
                  <a:extLst>
                    <a:ext uri="{9D8B030D-6E8A-4147-A177-3AD203B41FA5}">
                      <a16:colId xmlns:a16="http://schemas.microsoft.com/office/drawing/2014/main" val="2775149605"/>
                    </a:ext>
                  </a:extLst>
                </a:gridCol>
                <a:gridCol w="580571">
                  <a:extLst>
                    <a:ext uri="{9D8B030D-6E8A-4147-A177-3AD203B41FA5}">
                      <a16:colId xmlns:a16="http://schemas.microsoft.com/office/drawing/2014/main" val="1380472336"/>
                    </a:ext>
                  </a:extLst>
                </a:gridCol>
                <a:gridCol w="580571">
                  <a:extLst>
                    <a:ext uri="{9D8B030D-6E8A-4147-A177-3AD203B41FA5}">
                      <a16:colId xmlns:a16="http://schemas.microsoft.com/office/drawing/2014/main" val="3108323548"/>
                    </a:ext>
                  </a:extLst>
                </a:gridCol>
                <a:gridCol w="580571">
                  <a:extLst>
                    <a:ext uri="{9D8B030D-6E8A-4147-A177-3AD203B41FA5}">
                      <a16:colId xmlns:a16="http://schemas.microsoft.com/office/drawing/2014/main" val="3281031910"/>
                    </a:ext>
                  </a:extLst>
                </a:gridCol>
              </a:tblGrid>
              <a:tr h="0">
                <a:tc>
                  <a:txBody>
                    <a:bodyPr/>
                    <a:lstStyle/>
                    <a:p>
                      <a:pPr algn="ctr">
                        <a:lnSpc>
                          <a:spcPct val="150000"/>
                        </a:lnSpc>
                      </a:pPr>
                      <a:r>
                        <a:rPr kumimoji="1" lang="ja-JP" altLang="en-US" sz="1000" b="1" dirty="0" smtClean="0"/>
                        <a:t>事例</a:t>
                      </a:r>
                      <a:endParaRPr kumimoji="1" lang="ja-JP" altLang="en-US" sz="1000" b="1" dirty="0"/>
                    </a:p>
                  </a:txBody>
                  <a:tcPr>
                    <a:solidFill>
                      <a:schemeClr val="accent4">
                        <a:lumMod val="20000"/>
                        <a:lumOff val="80000"/>
                      </a:schemeClr>
                    </a:solidFill>
                  </a:tcPr>
                </a:tc>
                <a:tc>
                  <a:txBody>
                    <a:bodyPr/>
                    <a:lstStyle/>
                    <a:p>
                      <a:pPr algn="ctr">
                        <a:lnSpc>
                          <a:spcPct val="150000"/>
                        </a:lnSpc>
                      </a:pPr>
                      <a:r>
                        <a:rPr kumimoji="1" lang="ja-JP" altLang="en-US" sz="1000" b="1" dirty="0" smtClean="0"/>
                        <a:t>４月</a:t>
                      </a:r>
                      <a:endParaRPr kumimoji="1" lang="ja-JP" altLang="en-US" sz="1000" b="1" dirty="0"/>
                    </a:p>
                  </a:txBody>
                  <a:tcPr>
                    <a:solidFill>
                      <a:schemeClr val="accent4">
                        <a:lumMod val="20000"/>
                        <a:lumOff val="80000"/>
                      </a:schemeClr>
                    </a:solidFill>
                  </a:tcPr>
                </a:tc>
                <a:tc>
                  <a:txBody>
                    <a:bodyPr/>
                    <a:lstStyle/>
                    <a:p>
                      <a:pPr algn="ctr">
                        <a:lnSpc>
                          <a:spcPct val="150000"/>
                        </a:lnSpc>
                      </a:pPr>
                      <a:r>
                        <a:rPr kumimoji="1" lang="ja-JP" altLang="en-US" sz="1000" b="1" dirty="0" smtClean="0"/>
                        <a:t>５月</a:t>
                      </a:r>
                      <a:endParaRPr kumimoji="1" lang="ja-JP" altLang="en-US" sz="1000" b="1" dirty="0"/>
                    </a:p>
                  </a:txBody>
                  <a:tcPr>
                    <a:solidFill>
                      <a:schemeClr val="accent4">
                        <a:lumMod val="20000"/>
                        <a:lumOff val="80000"/>
                      </a:schemeClr>
                    </a:solidFill>
                  </a:tcPr>
                </a:tc>
                <a:tc>
                  <a:txBody>
                    <a:bodyPr/>
                    <a:lstStyle/>
                    <a:p>
                      <a:pPr algn="ctr">
                        <a:lnSpc>
                          <a:spcPct val="150000"/>
                        </a:lnSpc>
                      </a:pPr>
                      <a:r>
                        <a:rPr kumimoji="1" lang="ja-JP" altLang="en-US" sz="1000" b="1" dirty="0" smtClean="0"/>
                        <a:t>６月</a:t>
                      </a:r>
                      <a:endParaRPr kumimoji="1" lang="ja-JP" altLang="en-US" sz="1000" b="1" dirty="0"/>
                    </a:p>
                  </a:txBody>
                  <a:tcPr>
                    <a:solidFill>
                      <a:schemeClr val="accent4">
                        <a:lumMod val="20000"/>
                        <a:lumOff val="80000"/>
                      </a:schemeClr>
                    </a:solidFill>
                  </a:tcPr>
                </a:tc>
                <a:tc>
                  <a:txBody>
                    <a:bodyPr/>
                    <a:lstStyle/>
                    <a:p>
                      <a:pPr algn="ctr">
                        <a:lnSpc>
                          <a:spcPct val="150000"/>
                        </a:lnSpc>
                      </a:pPr>
                      <a:r>
                        <a:rPr kumimoji="1" lang="ja-JP" altLang="en-US" sz="1000" b="1" dirty="0" smtClean="0"/>
                        <a:t>７月</a:t>
                      </a:r>
                      <a:endParaRPr kumimoji="1" lang="ja-JP" altLang="en-US" sz="1000" b="1" dirty="0"/>
                    </a:p>
                  </a:txBody>
                  <a:tcPr>
                    <a:solidFill>
                      <a:schemeClr val="accent4">
                        <a:lumMod val="20000"/>
                        <a:lumOff val="80000"/>
                      </a:schemeClr>
                    </a:solidFill>
                  </a:tcPr>
                </a:tc>
                <a:tc>
                  <a:txBody>
                    <a:bodyPr/>
                    <a:lstStyle/>
                    <a:p>
                      <a:pPr algn="ctr">
                        <a:lnSpc>
                          <a:spcPct val="150000"/>
                        </a:lnSpc>
                      </a:pPr>
                      <a:r>
                        <a:rPr kumimoji="1" lang="ja-JP" altLang="en-US" sz="1000" b="1" dirty="0" smtClean="0"/>
                        <a:t>８月</a:t>
                      </a:r>
                      <a:endParaRPr kumimoji="1" lang="ja-JP" altLang="en-US" sz="1000" b="1" dirty="0"/>
                    </a:p>
                  </a:txBody>
                  <a:tcPr>
                    <a:solidFill>
                      <a:schemeClr val="accent4">
                        <a:lumMod val="20000"/>
                        <a:lumOff val="80000"/>
                      </a:schemeClr>
                    </a:solidFill>
                  </a:tcPr>
                </a:tc>
                <a:tc>
                  <a:txBody>
                    <a:bodyPr/>
                    <a:lstStyle/>
                    <a:p>
                      <a:pPr algn="ctr">
                        <a:lnSpc>
                          <a:spcPct val="150000"/>
                        </a:lnSpc>
                      </a:pPr>
                      <a:r>
                        <a:rPr kumimoji="1" lang="ja-JP" altLang="en-US" sz="1000" b="1" dirty="0" smtClean="0"/>
                        <a:t>９月</a:t>
                      </a:r>
                      <a:endParaRPr kumimoji="1" lang="ja-JP" altLang="en-US" sz="1000" b="1" dirty="0"/>
                    </a:p>
                  </a:txBody>
                  <a:tcPr>
                    <a:solidFill>
                      <a:schemeClr val="accent4">
                        <a:lumMod val="20000"/>
                        <a:lumOff val="80000"/>
                      </a:schemeClr>
                    </a:solidFill>
                  </a:tcPr>
                </a:tc>
                <a:tc>
                  <a:txBody>
                    <a:bodyPr/>
                    <a:lstStyle/>
                    <a:p>
                      <a:pPr algn="ctr">
                        <a:lnSpc>
                          <a:spcPct val="150000"/>
                        </a:lnSpc>
                      </a:pPr>
                      <a:r>
                        <a:rPr kumimoji="1" lang="ja-JP" altLang="en-US" sz="1000" b="1" dirty="0" smtClean="0"/>
                        <a:t>１０月</a:t>
                      </a:r>
                      <a:endParaRPr kumimoji="1" lang="ja-JP" altLang="en-US" sz="1000" b="1" dirty="0"/>
                    </a:p>
                  </a:txBody>
                  <a:tcPr>
                    <a:solidFill>
                      <a:schemeClr val="accent4">
                        <a:lumMod val="20000"/>
                        <a:lumOff val="80000"/>
                      </a:schemeClr>
                    </a:solidFill>
                  </a:tcPr>
                </a:tc>
                <a:tc>
                  <a:txBody>
                    <a:bodyPr/>
                    <a:lstStyle/>
                    <a:p>
                      <a:pPr algn="ctr">
                        <a:lnSpc>
                          <a:spcPct val="150000"/>
                        </a:lnSpc>
                      </a:pPr>
                      <a:r>
                        <a:rPr kumimoji="1" lang="ja-JP" altLang="en-US" sz="1000" b="1" dirty="0" smtClean="0"/>
                        <a:t>１１月</a:t>
                      </a:r>
                      <a:endParaRPr kumimoji="1" lang="ja-JP" altLang="en-US" sz="1000" b="1" dirty="0"/>
                    </a:p>
                  </a:txBody>
                  <a:tcPr>
                    <a:solidFill>
                      <a:schemeClr val="accent4">
                        <a:lumMod val="20000"/>
                        <a:lumOff val="80000"/>
                      </a:schemeClr>
                    </a:solidFill>
                  </a:tcPr>
                </a:tc>
                <a:tc>
                  <a:txBody>
                    <a:bodyPr/>
                    <a:lstStyle/>
                    <a:p>
                      <a:pPr algn="ctr">
                        <a:lnSpc>
                          <a:spcPct val="150000"/>
                        </a:lnSpc>
                      </a:pPr>
                      <a:r>
                        <a:rPr kumimoji="1" lang="ja-JP" altLang="en-US" sz="1000" b="1" dirty="0" smtClean="0"/>
                        <a:t>１２月</a:t>
                      </a:r>
                      <a:endParaRPr kumimoji="1" lang="ja-JP" altLang="en-US" sz="1000" b="1" dirty="0"/>
                    </a:p>
                  </a:txBody>
                  <a:tcPr>
                    <a:solidFill>
                      <a:schemeClr val="accent4">
                        <a:lumMod val="20000"/>
                        <a:lumOff val="80000"/>
                      </a:schemeClr>
                    </a:solidFill>
                  </a:tcPr>
                </a:tc>
                <a:tc>
                  <a:txBody>
                    <a:bodyPr/>
                    <a:lstStyle/>
                    <a:p>
                      <a:pPr algn="ctr">
                        <a:lnSpc>
                          <a:spcPct val="150000"/>
                        </a:lnSpc>
                      </a:pPr>
                      <a:r>
                        <a:rPr kumimoji="1" lang="ja-JP" altLang="en-US" sz="1000" b="1" dirty="0" smtClean="0"/>
                        <a:t>１月</a:t>
                      </a:r>
                      <a:endParaRPr kumimoji="1" lang="ja-JP" altLang="en-US" sz="1000" b="1" dirty="0"/>
                    </a:p>
                  </a:txBody>
                  <a:tcPr>
                    <a:solidFill>
                      <a:schemeClr val="accent4">
                        <a:lumMod val="20000"/>
                        <a:lumOff val="80000"/>
                      </a:schemeClr>
                    </a:solidFill>
                  </a:tcPr>
                </a:tc>
                <a:tc>
                  <a:txBody>
                    <a:bodyPr/>
                    <a:lstStyle/>
                    <a:p>
                      <a:pPr algn="ctr">
                        <a:lnSpc>
                          <a:spcPct val="150000"/>
                        </a:lnSpc>
                      </a:pPr>
                      <a:r>
                        <a:rPr kumimoji="1" lang="ja-JP" altLang="en-US" sz="1000" b="1" dirty="0" smtClean="0"/>
                        <a:t>２月</a:t>
                      </a:r>
                      <a:endParaRPr kumimoji="1" lang="ja-JP" altLang="en-US" sz="1000" b="1" dirty="0"/>
                    </a:p>
                  </a:txBody>
                  <a:tcPr>
                    <a:solidFill>
                      <a:schemeClr val="accent4">
                        <a:lumMod val="20000"/>
                        <a:lumOff val="80000"/>
                      </a:schemeClr>
                    </a:solidFill>
                  </a:tcPr>
                </a:tc>
                <a:tc>
                  <a:txBody>
                    <a:bodyPr/>
                    <a:lstStyle/>
                    <a:p>
                      <a:pPr algn="ctr">
                        <a:lnSpc>
                          <a:spcPct val="150000"/>
                        </a:lnSpc>
                      </a:pPr>
                      <a:r>
                        <a:rPr kumimoji="1" lang="ja-JP" altLang="en-US" sz="1000" b="1" dirty="0" smtClean="0"/>
                        <a:t>３月</a:t>
                      </a:r>
                      <a:endParaRPr kumimoji="1" lang="ja-JP" altLang="en-US" sz="1000" b="1" dirty="0"/>
                    </a:p>
                  </a:txBody>
                  <a:tcPr>
                    <a:solidFill>
                      <a:schemeClr val="accent4">
                        <a:lumMod val="20000"/>
                        <a:lumOff val="80000"/>
                      </a:schemeClr>
                    </a:solidFill>
                  </a:tcPr>
                </a:tc>
                <a:tc>
                  <a:txBody>
                    <a:bodyPr/>
                    <a:lstStyle/>
                    <a:p>
                      <a:pPr algn="ctr">
                        <a:lnSpc>
                          <a:spcPct val="150000"/>
                        </a:lnSpc>
                      </a:pPr>
                      <a:r>
                        <a:rPr kumimoji="1" lang="ja-JP" altLang="en-US" sz="1000" b="1" dirty="0" smtClean="0">
                          <a:solidFill>
                            <a:srgbClr val="FF0000"/>
                          </a:solidFill>
                        </a:rPr>
                        <a:t>判定</a:t>
                      </a:r>
                      <a:endParaRPr kumimoji="1" lang="ja-JP" altLang="en-US" sz="1000" b="1" dirty="0">
                        <a:solidFill>
                          <a:srgbClr val="FF0000"/>
                        </a:solidFill>
                      </a:endParaRPr>
                    </a:p>
                  </a:txBody>
                  <a:tcPr>
                    <a:solidFill>
                      <a:schemeClr val="accent4">
                        <a:lumMod val="20000"/>
                        <a:lumOff val="80000"/>
                      </a:schemeClr>
                    </a:solidFill>
                  </a:tcPr>
                </a:tc>
                <a:extLst>
                  <a:ext uri="{0D108BD9-81ED-4DB2-BD59-A6C34878D82A}">
                    <a16:rowId xmlns:a16="http://schemas.microsoft.com/office/drawing/2014/main" val="1771781002"/>
                  </a:ext>
                </a:extLst>
              </a:tr>
              <a:tr h="370840">
                <a:tc>
                  <a:txBody>
                    <a:bodyPr/>
                    <a:lstStyle/>
                    <a:p>
                      <a:pPr algn="ctr">
                        <a:lnSpc>
                          <a:spcPct val="150000"/>
                        </a:lnSpc>
                      </a:pPr>
                      <a:r>
                        <a:rPr kumimoji="1" lang="en-US" altLang="ja-JP" sz="1000" b="1" dirty="0" smtClean="0"/>
                        <a:t>A</a:t>
                      </a:r>
                      <a:endParaRPr kumimoji="1" lang="ja-JP" altLang="en-US" sz="1000" b="1" dirty="0"/>
                    </a:p>
                  </a:txBody>
                  <a:tcPr/>
                </a:tc>
                <a:tc>
                  <a:txBody>
                    <a:bodyPr/>
                    <a:lstStyle/>
                    <a:p>
                      <a:pPr algn="ctr">
                        <a:lnSpc>
                          <a:spcPct val="150000"/>
                        </a:lnSpc>
                      </a:pPr>
                      <a:endParaRPr kumimoji="1" lang="ja-JP" altLang="en-US" sz="1000" dirty="0"/>
                    </a:p>
                  </a:txBody>
                  <a:tcPr/>
                </a:tc>
                <a:tc>
                  <a:txBody>
                    <a:bodyPr/>
                    <a:lstStyle/>
                    <a:p>
                      <a:pPr algn="ctr">
                        <a:lnSpc>
                          <a:spcPct val="150000"/>
                        </a:lnSpc>
                      </a:pPr>
                      <a:endParaRPr kumimoji="1" lang="ja-JP" altLang="en-US" sz="1000" dirty="0"/>
                    </a:p>
                  </a:txBody>
                  <a:tcPr/>
                </a:tc>
                <a:tc>
                  <a:txBody>
                    <a:bodyPr/>
                    <a:lstStyle/>
                    <a:p>
                      <a:pPr algn="ctr">
                        <a:lnSpc>
                          <a:spcPct val="150000"/>
                        </a:lnSpc>
                      </a:pPr>
                      <a:r>
                        <a:rPr kumimoji="1" lang="ja-JP" altLang="en-US" sz="1000" dirty="0" smtClean="0"/>
                        <a:t>５日</a:t>
                      </a:r>
                      <a:endParaRPr kumimoji="1" lang="ja-JP" altLang="en-US" sz="1000" dirty="0"/>
                    </a:p>
                  </a:txBody>
                  <a:tcPr/>
                </a:tc>
                <a:tc>
                  <a:txBody>
                    <a:bodyPr/>
                    <a:lstStyle/>
                    <a:p>
                      <a:pPr algn="ctr">
                        <a:lnSpc>
                          <a:spcPct val="150000"/>
                        </a:lnSpc>
                      </a:pPr>
                      <a:endParaRPr kumimoji="1" lang="ja-JP" altLang="en-US" sz="1000" dirty="0"/>
                    </a:p>
                  </a:txBody>
                  <a:tcPr/>
                </a:tc>
                <a:tc>
                  <a:txBody>
                    <a:bodyPr/>
                    <a:lstStyle/>
                    <a:p>
                      <a:pPr algn="ctr">
                        <a:lnSpc>
                          <a:spcPct val="150000"/>
                        </a:lnSpc>
                      </a:pPr>
                      <a:endParaRPr kumimoji="1" lang="ja-JP" altLang="en-US" sz="1000" dirty="0"/>
                    </a:p>
                  </a:txBody>
                  <a:tcPr/>
                </a:tc>
                <a:tc>
                  <a:txBody>
                    <a:bodyPr/>
                    <a:lstStyle/>
                    <a:p>
                      <a:pPr algn="ctr">
                        <a:lnSpc>
                          <a:spcPct val="150000"/>
                        </a:lnSpc>
                      </a:pPr>
                      <a:endParaRPr kumimoji="1" lang="ja-JP" altLang="en-US" sz="1000" dirty="0"/>
                    </a:p>
                  </a:txBody>
                  <a:tcPr/>
                </a:tc>
                <a:tc>
                  <a:txBody>
                    <a:bodyPr/>
                    <a:lstStyle/>
                    <a:p>
                      <a:pPr algn="ctr">
                        <a:lnSpc>
                          <a:spcPct val="150000"/>
                        </a:lnSpc>
                      </a:pPr>
                      <a:r>
                        <a:rPr kumimoji="1" lang="ja-JP" altLang="en-US" sz="1000" dirty="0" smtClean="0"/>
                        <a:t>６日</a:t>
                      </a:r>
                      <a:endParaRPr kumimoji="1" lang="ja-JP" altLang="en-US" sz="1000" dirty="0"/>
                    </a:p>
                  </a:txBody>
                  <a:tcPr/>
                </a:tc>
                <a:tc>
                  <a:txBody>
                    <a:bodyPr/>
                    <a:lstStyle/>
                    <a:p>
                      <a:pPr algn="ctr">
                        <a:lnSpc>
                          <a:spcPct val="150000"/>
                        </a:lnSpc>
                      </a:pPr>
                      <a:endParaRPr kumimoji="1" lang="ja-JP" altLang="en-US" sz="1000" dirty="0"/>
                    </a:p>
                  </a:txBody>
                  <a:tcPr/>
                </a:tc>
                <a:tc>
                  <a:txBody>
                    <a:bodyPr/>
                    <a:lstStyle/>
                    <a:p>
                      <a:pPr algn="ctr">
                        <a:lnSpc>
                          <a:spcPct val="150000"/>
                        </a:lnSpc>
                      </a:pPr>
                      <a:endParaRPr kumimoji="1" lang="ja-JP" altLang="en-US" sz="1000" dirty="0"/>
                    </a:p>
                  </a:txBody>
                  <a:tcPr/>
                </a:tc>
                <a:tc>
                  <a:txBody>
                    <a:bodyPr/>
                    <a:lstStyle/>
                    <a:p>
                      <a:pPr algn="ctr">
                        <a:lnSpc>
                          <a:spcPct val="150000"/>
                        </a:lnSpc>
                      </a:pPr>
                      <a:endParaRPr kumimoji="1" lang="ja-JP" altLang="en-US" sz="1000" dirty="0"/>
                    </a:p>
                  </a:txBody>
                  <a:tcPr/>
                </a:tc>
                <a:tc>
                  <a:txBody>
                    <a:bodyPr/>
                    <a:lstStyle/>
                    <a:p>
                      <a:pPr algn="ctr">
                        <a:lnSpc>
                          <a:spcPct val="150000"/>
                        </a:lnSpc>
                      </a:pPr>
                      <a:endParaRPr kumimoji="1" lang="ja-JP" altLang="en-US" sz="1000" dirty="0"/>
                    </a:p>
                  </a:txBody>
                  <a:tcPr/>
                </a:tc>
                <a:tc>
                  <a:txBody>
                    <a:bodyPr/>
                    <a:lstStyle/>
                    <a:p>
                      <a:pPr algn="ctr">
                        <a:lnSpc>
                          <a:spcPct val="150000"/>
                        </a:lnSpc>
                      </a:pPr>
                      <a:endParaRPr kumimoji="1" lang="ja-JP" altLang="en-US" sz="1000" dirty="0"/>
                    </a:p>
                  </a:txBody>
                  <a:tcPr/>
                </a:tc>
                <a:tc>
                  <a:txBody>
                    <a:bodyPr/>
                    <a:lstStyle/>
                    <a:p>
                      <a:pPr algn="ctr">
                        <a:lnSpc>
                          <a:spcPct val="150000"/>
                        </a:lnSpc>
                      </a:pPr>
                      <a:r>
                        <a:rPr kumimoji="1" lang="ja-JP" altLang="en-US" sz="1000" b="1" dirty="0" smtClean="0">
                          <a:solidFill>
                            <a:srgbClr val="FF0000"/>
                          </a:solidFill>
                        </a:rPr>
                        <a:t>○</a:t>
                      </a:r>
                      <a:endParaRPr kumimoji="1" lang="ja-JP" altLang="en-US" sz="1000" b="1" dirty="0">
                        <a:solidFill>
                          <a:srgbClr val="FF0000"/>
                        </a:solidFill>
                      </a:endParaRPr>
                    </a:p>
                  </a:txBody>
                  <a:tcPr/>
                </a:tc>
                <a:extLst>
                  <a:ext uri="{0D108BD9-81ED-4DB2-BD59-A6C34878D82A}">
                    <a16:rowId xmlns:a16="http://schemas.microsoft.com/office/drawing/2014/main" val="852238318"/>
                  </a:ext>
                </a:extLst>
              </a:tr>
              <a:tr h="370840">
                <a:tc>
                  <a:txBody>
                    <a:bodyPr/>
                    <a:lstStyle/>
                    <a:p>
                      <a:pPr algn="ctr">
                        <a:lnSpc>
                          <a:spcPct val="150000"/>
                        </a:lnSpc>
                      </a:pPr>
                      <a:r>
                        <a:rPr kumimoji="1" lang="en-US" altLang="ja-JP" sz="1000" b="1" dirty="0" smtClean="0"/>
                        <a:t>B</a:t>
                      </a:r>
                      <a:endParaRPr kumimoji="1" lang="ja-JP" altLang="en-US" sz="1000" b="1" dirty="0"/>
                    </a:p>
                  </a:txBody>
                  <a:tcPr/>
                </a:tc>
                <a:tc>
                  <a:txBody>
                    <a:bodyPr/>
                    <a:lstStyle/>
                    <a:p>
                      <a:pPr algn="ctr">
                        <a:lnSpc>
                          <a:spcPct val="150000"/>
                        </a:lnSpc>
                      </a:pPr>
                      <a:endParaRPr kumimoji="1" lang="ja-JP" altLang="en-US" sz="1000" dirty="0"/>
                    </a:p>
                  </a:txBody>
                  <a:tcPr/>
                </a:tc>
                <a:tc>
                  <a:txBody>
                    <a:bodyPr/>
                    <a:lstStyle/>
                    <a:p>
                      <a:pPr algn="ctr">
                        <a:lnSpc>
                          <a:spcPct val="150000"/>
                        </a:lnSpc>
                      </a:pPr>
                      <a:endParaRPr kumimoji="1" lang="ja-JP" altLang="en-US" sz="1000" dirty="0"/>
                    </a:p>
                  </a:txBody>
                  <a:tcPr/>
                </a:tc>
                <a:tc>
                  <a:txBody>
                    <a:bodyPr/>
                    <a:lstStyle/>
                    <a:p>
                      <a:pPr algn="ctr">
                        <a:lnSpc>
                          <a:spcPct val="150000"/>
                        </a:lnSpc>
                      </a:pPr>
                      <a:r>
                        <a:rPr kumimoji="1" lang="ja-JP" altLang="en-US" sz="1000" dirty="0" smtClean="0"/>
                        <a:t>５日</a:t>
                      </a:r>
                      <a:endParaRPr kumimoji="1" lang="ja-JP" altLang="en-US" sz="1000" dirty="0"/>
                    </a:p>
                  </a:txBody>
                  <a:tcPr/>
                </a:tc>
                <a:tc>
                  <a:txBody>
                    <a:bodyPr/>
                    <a:lstStyle/>
                    <a:p>
                      <a:pPr algn="ctr">
                        <a:lnSpc>
                          <a:spcPct val="150000"/>
                        </a:lnSpc>
                      </a:pPr>
                      <a:endParaRPr kumimoji="1" lang="ja-JP" altLang="en-US" sz="1000" dirty="0"/>
                    </a:p>
                  </a:txBody>
                  <a:tcPr/>
                </a:tc>
                <a:tc>
                  <a:txBody>
                    <a:bodyPr/>
                    <a:lstStyle/>
                    <a:p>
                      <a:pPr algn="ctr">
                        <a:lnSpc>
                          <a:spcPct val="150000"/>
                        </a:lnSpc>
                      </a:pPr>
                      <a:endParaRPr kumimoji="1" lang="ja-JP" altLang="en-US" sz="1000" dirty="0"/>
                    </a:p>
                  </a:txBody>
                  <a:tcPr/>
                </a:tc>
                <a:tc>
                  <a:txBody>
                    <a:bodyPr/>
                    <a:lstStyle/>
                    <a:p>
                      <a:pPr algn="ctr">
                        <a:lnSpc>
                          <a:spcPct val="150000"/>
                        </a:lnSpc>
                      </a:pPr>
                      <a:endParaRPr kumimoji="1" lang="ja-JP" altLang="en-US" sz="1000" dirty="0"/>
                    </a:p>
                  </a:txBody>
                  <a:tcPr/>
                </a:tc>
                <a:tc>
                  <a:txBody>
                    <a:bodyPr/>
                    <a:lstStyle/>
                    <a:p>
                      <a:pPr algn="ctr">
                        <a:lnSpc>
                          <a:spcPct val="150000"/>
                        </a:lnSpc>
                      </a:pPr>
                      <a:r>
                        <a:rPr kumimoji="1" lang="ja-JP" altLang="en-US" sz="1000" dirty="0" smtClean="0"/>
                        <a:t>５日</a:t>
                      </a:r>
                      <a:endParaRPr kumimoji="1" lang="ja-JP" altLang="en-US" sz="1000" dirty="0"/>
                    </a:p>
                  </a:txBody>
                  <a:tcPr/>
                </a:tc>
                <a:tc>
                  <a:txBody>
                    <a:bodyPr/>
                    <a:lstStyle/>
                    <a:p>
                      <a:pPr algn="ctr">
                        <a:lnSpc>
                          <a:spcPct val="150000"/>
                        </a:lnSpc>
                      </a:pPr>
                      <a:endParaRPr kumimoji="1" lang="ja-JP" altLang="en-US" sz="1000" dirty="0"/>
                    </a:p>
                  </a:txBody>
                  <a:tcPr/>
                </a:tc>
                <a:tc>
                  <a:txBody>
                    <a:bodyPr/>
                    <a:lstStyle/>
                    <a:p>
                      <a:pPr algn="ctr">
                        <a:lnSpc>
                          <a:spcPct val="150000"/>
                        </a:lnSpc>
                      </a:pPr>
                      <a:endParaRPr kumimoji="1" lang="ja-JP" altLang="en-US" sz="1000" dirty="0"/>
                    </a:p>
                  </a:txBody>
                  <a:tcPr/>
                </a:tc>
                <a:tc>
                  <a:txBody>
                    <a:bodyPr/>
                    <a:lstStyle/>
                    <a:p>
                      <a:pPr algn="ctr">
                        <a:lnSpc>
                          <a:spcPct val="150000"/>
                        </a:lnSpc>
                      </a:pPr>
                      <a:endParaRPr kumimoji="1" lang="ja-JP" altLang="en-US" sz="1000" dirty="0"/>
                    </a:p>
                  </a:txBody>
                  <a:tcPr/>
                </a:tc>
                <a:tc>
                  <a:txBody>
                    <a:bodyPr/>
                    <a:lstStyle/>
                    <a:p>
                      <a:pPr algn="ctr">
                        <a:lnSpc>
                          <a:spcPct val="150000"/>
                        </a:lnSpc>
                      </a:pPr>
                      <a:endParaRPr kumimoji="1" lang="ja-JP" altLang="en-US" sz="1000" dirty="0"/>
                    </a:p>
                  </a:txBody>
                  <a:tcPr/>
                </a:tc>
                <a:tc>
                  <a:txBody>
                    <a:bodyPr/>
                    <a:lstStyle/>
                    <a:p>
                      <a:pPr algn="ctr">
                        <a:lnSpc>
                          <a:spcPct val="150000"/>
                        </a:lnSpc>
                      </a:pPr>
                      <a:endParaRPr kumimoji="1" lang="ja-JP" altLang="en-US" sz="1000" dirty="0"/>
                    </a:p>
                  </a:txBody>
                  <a:tcPr/>
                </a:tc>
                <a:tc>
                  <a:txBody>
                    <a:bodyPr/>
                    <a:lstStyle/>
                    <a:p>
                      <a:pPr algn="ctr">
                        <a:lnSpc>
                          <a:spcPct val="150000"/>
                        </a:lnSpc>
                      </a:pPr>
                      <a:r>
                        <a:rPr kumimoji="1" lang="en-US" altLang="ja-JP" sz="1000" b="1" dirty="0" smtClean="0">
                          <a:solidFill>
                            <a:srgbClr val="FF0000"/>
                          </a:solidFill>
                        </a:rPr>
                        <a:t>×</a:t>
                      </a:r>
                      <a:endParaRPr kumimoji="1" lang="ja-JP" altLang="en-US" sz="1000" b="1" dirty="0">
                        <a:solidFill>
                          <a:srgbClr val="FF0000"/>
                        </a:solidFill>
                      </a:endParaRPr>
                    </a:p>
                  </a:txBody>
                  <a:tcPr/>
                </a:tc>
                <a:extLst>
                  <a:ext uri="{0D108BD9-81ED-4DB2-BD59-A6C34878D82A}">
                    <a16:rowId xmlns:a16="http://schemas.microsoft.com/office/drawing/2014/main" val="2853530989"/>
                  </a:ext>
                </a:extLst>
              </a:tr>
              <a:tr h="370840">
                <a:tc>
                  <a:txBody>
                    <a:bodyPr/>
                    <a:lstStyle/>
                    <a:p>
                      <a:pPr algn="ctr">
                        <a:lnSpc>
                          <a:spcPct val="150000"/>
                        </a:lnSpc>
                      </a:pPr>
                      <a:r>
                        <a:rPr kumimoji="1" lang="en-US" altLang="ja-JP" sz="1000" b="1" dirty="0" smtClean="0"/>
                        <a:t>C</a:t>
                      </a:r>
                      <a:endParaRPr kumimoji="1" lang="ja-JP" altLang="en-US" sz="1000" b="1" dirty="0"/>
                    </a:p>
                  </a:txBody>
                  <a:tcPr/>
                </a:tc>
                <a:tc>
                  <a:txBody>
                    <a:bodyPr/>
                    <a:lstStyle/>
                    <a:p>
                      <a:pPr algn="ctr">
                        <a:lnSpc>
                          <a:spcPct val="150000"/>
                        </a:lnSpc>
                      </a:pPr>
                      <a:endParaRPr kumimoji="1" lang="ja-JP" altLang="en-US" sz="1000" dirty="0"/>
                    </a:p>
                  </a:txBody>
                  <a:tcPr/>
                </a:tc>
                <a:tc>
                  <a:txBody>
                    <a:bodyPr/>
                    <a:lstStyle/>
                    <a:p>
                      <a:pPr algn="ctr">
                        <a:lnSpc>
                          <a:spcPct val="150000"/>
                        </a:lnSpc>
                      </a:pPr>
                      <a:endParaRPr kumimoji="1" lang="ja-JP" altLang="en-US" sz="1000" dirty="0"/>
                    </a:p>
                  </a:txBody>
                  <a:tcPr/>
                </a:tc>
                <a:tc>
                  <a:txBody>
                    <a:bodyPr/>
                    <a:lstStyle/>
                    <a:p>
                      <a:pPr algn="ctr">
                        <a:lnSpc>
                          <a:spcPct val="150000"/>
                        </a:lnSpc>
                      </a:pPr>
                      <a:r>
                        <a:rPr kumimoji="1" lang="ja-JP" altLang="en-US" sz="1000" dirty="0" smtClean="0"/>
                        <a:t>５日</a:t>
                      </a:r>
                      <a:endParaRPr kumimoji="1" lang="ja-JP" altLang="en-US" sz="1000" dirty="0"/>
                    </a:p>
                  </a:txBody>
                  <a:tcPr/>
                </a:tc>
                <a:tc>
                  <a:txBody>
                    <a:bodyPr/>
                    <a:lstStyle/>
                    <a:p>
                      <a:pPr algn="ctr">
                        <a:lnSpc>
                          <a:spcPct val="150000"/>
                        </a:lnSpc>
                      </a:pPr>
                      <a:endParaRPr kumimoji="1" lang="ja-JP" altLang="en-US" sz="1000" dirty="0"/>
                    </a:p>
                  </a:txBody>
                  <a:tcPr/>
                </a:tc>
                <a:tc>
                  <a:txBody>
                    <a:bodyPr/>
                    <a:lstStyle/>
                    <a:p>
                      <a:pPr algn="ctr">
                        <a:lnSpc>
                          <a:spcPct val="150000"/>
                        </a:lnSpc>
                      </a:pPr>
                      <a:r>
                        <a:rPr kumimoji="1" lang="ja-JP" altLang="en-US" sz="1000" dirty="0" smtClean="0"/>
                        <a:t>５日</a:t>
                      </a:r>
                      <a:endParaRPr kumimoji="1" lang="ja-JP" altLang="en-US" sz="1000" dirty="0"/>
                    </a:p>
                  </a:txBody>
                  <a:tcPr/>
                </a:tc>
                <a:tc>
                  <a:txBody>
                    <a:bodyPr/>
                    <a:lstStyle/>
                    <a:p>
                      <a:pPr algn="ctr">
                        <a:lnSpc>
                          <a:spcPct val="150000"/>
                        </a:lnSpc>
                      </a:pPr>
                      <a:endParaRPr kumimoji="1" lang="ja-JP" altLang="en-US" sz="1000" dirty="0"/>
                    </a:p>
                  </a:txBody>
                  <a:tcPr/>
                </a:tc>
                <a:tc>
                  <a:txBody>
                    <a:bodyPr/>
                    <a:lstStyle/>
                    <a:p>
                      <a:pPr algn="ctr">
                        <a:lnSpc>
                          <a:spcPct val="150000"/>
                        </a:lnSpc>
                      </a:pPr>
                      <a:r>
                        <a:rPr kumimoji="1" lang="ja-JP" altLang="en-US" sz="1000" dirty="0" smtClean="0"/>
                        <a:t>５日</a:t>
                      </a:r>
                      <a:endParaRPr kumimoji="1" lang="ja-JP" altLang="en-US" sz="1000" dirty="0"/>
                    </a:p>
                  </a:txBody>
                  <a:tcPr/>
                </a:tc>
                <a:tc>
                  <a:txBody>
                    <a:bodyPr/>
                    <a:lstStyle/>
                    <a:p>
                      <a:pPr algn="ctr">
                        <a:lnSpc>
                          <a:spcPct val="150000"/>
                        </a:lnSpc>
                      </a:pPr>
                      <a:endParaRPr kumimoji="1" lang="ja-JP" altLang="en-US" sz="1000" dirty="0"/>
                    </a:p>
                  </a:txBody>
                  <a:tcPr/>
                </a:tc>
                <a:tc>
                  <a:txBody>
                    <a:bodyPr/>
                    <a:lstStyle/>
                    <a:p>
                      <a:pPr algn="ctr">
                        <a:lnSpc>
                          <a:spcPct val="150000"/>
                        </a:lnSpc>
                      </a:pPr>
                      <a:r>
                        <a:rPr kumimoji="1" lang="ja-JP" altLang="en-US" sz="1000" dirty="0" smtClean="0"/>
                        <a:t>５日</a:t>
                      </a:r>
                      <a:endParaRPr kumimoji="1" lang="ja-JP" altLang="en-US" sz="1000" dirty="0"/>
                    </a:p>
                  </a:txBody>
                  <a:tcPr/>
                </a:tc>
                <a:tc>
                  <a:txBody>
                    <a:bodyPr/>
                    <a:lstStyle/>
                    <a:p>
                      <a:pPr algn="ctr">
                        <a:lnSpc>
                          <a:spcPct val="150000"/>
                        </a:lnSpc>
                      </a:pPr>
                      <a:endParaRPr kumimoji="1" lang="ja-JP" altLang="en-US" sz="1000" dirty="0"/>
                    </a:p>
                  </a:txBody>
                  <a:tcPr/>
                </a:tc>
                <a:tc>
                  <a:txBody>
                    <a:bodyPr/>
                    <a:lstStyle/>
                    <a:p>
                      <a:pPr algn="ctr">
                        <a:lnSpc>
                          <a:spcPct val="150000"/>
                        </a:lnSpc>
                      </a:pPr>
                      <a:r>
                        <a:rPr kumimoji="1" lang="ja-JP" altLang="en-US" sz="1000" dirty="0" smtClean="0"/>
                        <a:t>５日</a:t>
                      </a:r>
                      <a:endParaRPr kumimoji="1" lang="ja-JP" altLang="en-US" sz="1000" dirty="0"/>
                    </a:p>
                  </a:txBody>
                  <a:tcPr/>
                </a:tc>
                <a:tc>
                  <a:txBody>
                    <a:bodyPr/>
                    <a:lstStyle/>
                    <a:p>
                      <a:pPr algn="ctr">
                        <a:lnSpc>
                          <a:spcPct val="150000"/>
                        </a:lnSpc>
                      </a:pPr>
                      <a:endParaRPr kumimoji="1" lang="ja-JP" altLang="en-US" sz="1000" dirty="0"/>
                    </a:p>
                  </a:txBody>
                  <a:tcPr/>
                </a:tc>
                <a:tc>
                  <a:txBody>
                    <a:bodyPr/>
                    <a:lstStyle/>
                    <a:p>
                      <a:pPr algn="ctr">
                        <a:lnSpc>
                          <a:spcPct val="150000"/>
                        </a:lnSpc>
                      </a:pPr>
                      <a:r>
                        <a:rPr kumimoji="1" lang="ja-JP" altLang="en-US" sz="1000" b="1" dirty="0" smtClean="0">
                          <a:solidFill>
                            <a:srgbClr val="FF0000"/>
                          </a:solidFill>
                        </a:rPr>
                        <a:t>◎</a:t>
                      </a:r>
                      <a:endParaRPr kumimoji="1" lang="ja-JP" altLang="en-US" sz="1000" b="1" dirty="0">
                        <a:solidFill>
                          <a:srgbClr val="FF0000"/>
                        </a:solidFill>
                      </a:endParaRPr>
                    </a:p>
                  </a:txBody>
                  <a:tcPr/>
                </a:tc>
                <a:extLst>
                  <a:ext uri="{0D108BD9-81ED-4DB2-BD59-A6C34878D82A}">
                    <a16:rowId xmlns:a16="http://schemas.microsoft.com/office/drawing/2014/main" val="3719173328"/>
                  </a:ext>
                </a:extLst>
              </a:tr>
            </a:tbl>
          </a:graphicData>
        </a:graphic>
      </p:graphicFrame>
      <p:sp>
        <p:nvSpPr>
          <p:cNvPr id="45" name="Rectangle 10"/>
          <p:cNvSpPr>
            <a:spLocks noChangeArrowheads="1"/>
          </p:cNvSpPr>
          <p:nvPr/>
        </p:nvSpPr>
        <p:spPr bwMode="auto">
          <a:xfrm>
            <a:off x="961051" y="1518553"/>
            <a:ext cx="875062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333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en-US" sz="1200" u="sng" dirty="0" smtClean="0">
                <a:latin typeface="ＭＳ 明朝" panose="02020609040205080304" pitchFamily="17" charset="-128"/>
                <a:ea typeface="ＭＳ 明朝" panose="02020609040205080304" pitchFamily="17" charset="-128"/>
              </a:rPr>
              <a:t>３月に</a:t>
            </a:r>
            <a:r>
              <a:rPr kumimoji="0" lang="ja-JP" altLang="en-US" sz="1200" u="sng" dirty="0" smtClean="0">
                <a:latin typeface="ＭＳ 明朝" panose="02020609040205080304" pitchFamily="17" charset="-128"/>
                <a:ea typeface="ＭＳ 明朝" panose="02020609040205080304" pitchFamily="17" charset="-128"/>
                <a:cs typeface="Times New Roman" panose="02020603050405020304" pitchFamily="18" charset="0"/>
              </a:rPr>
              <a:t>１回以上</a:t>
            </a:r>
            <a:r>
              <a:rPr kumimoji="0" lang="ja-JP" altLang="en-US" sz="1200" dirty="0" smtClean="0">
                <a:latin typeface="ＭＳ 明朝" panose="02020609040205080304" pitchFamily="17" charset="-128"/>
                <a:ea typeface="ＭＳ 明朝" panose="02020609040205080304" pitchFamily="17" charset="-128"/>
                <a:cs typeface="Times New Roman" panose="02020603050405020304" pitchFamily="18" charset="0"/>
              </a:rPr>
              <a:t>の報告が必要です。</a:t>
            </a:r>
            <a:endParaRPr kumimoji="0" lang="en-US" altLang="ja-JP" sz="1200" dirty="0" smtClean="0">
              <a:latin typeface="ＭＳ 明朝" panose="02020609040205080304" pitchFamily="17" charset="-128"/>
              <a:ea typeface="ＭＳ 明朝" panose="02020609040205080304" pitchFamily="17" charset="-128"/>
            </a:endParaRPr>
          </a:p>
        </p:txBody>
      </p:sp>
      <p:sp>
        <p:nvSpPr>
          <p:cNvPr id="9" name="Rectangle 10"/>
          <p:cNvSpPr>
            <a:spLocks noChangeArrowheads="1"/>
          </p:cNvSpPr>
          <p:nvPr/>
        </p:nvSpPr>
        <p:spPr bwMode="auto">
          <a:xfrm>
            <a:off x="961051" y="6094041"/>
            <a:ext cx="10706693" cy="692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333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en-US" sz="1200" dirty="0" smtClean="0">
                <a:latin typeface="ＭＳ 明朝" panose="02020609040205080304" pitchFamily="17" charset="-128"/>
                <a:ea typeface="ＭＳ 明朝" panose="02020609040205080304" pitchFamily="17" charset="-128"/>
              </a:rPr>
              <a:t>ＡＢ：６月５日</a:t>
            </a:r>
            <a:r>
              <a:rPr kumimoji="0" lang="ja-JP" altLang="en-US" sz="1200" dirty="0">
                <a:latin typeface="ＭＳ 明朝" panose="02020609040205080304" pitchFamily="17" charset="-128"/>
                <a:ea typeface="ＭＳ 明朝" panose="02020609040205080304" pitchFamily="17" charset="-128"/>
              </a:rPr>
              <a:t>の</a:t>
            </a:r>
            <a:r>
              <a:rPr kumimoji="0" lang="ja-JP" altLang="en-US" sz="1200" dirty="0" smtClean="0">
                <a:latin typeface="ＭＳ 明朝" panose="02020609040205080304" pitchFamily="17" charset="-128"/>
                <a:ea typeface="ＭＳ 明朝" panose="02020609040205080304" pitchFamily="17" charset="-128"/>
              </a:rPr>
              <a:t>報告から４か月を超える日は、１０月６日です。Ｂの場合、１０月５日以降に、もう１度以上、報告を行えば、〇になります。</a:t>
            </a:r>
            <a:endParaRPr kumimoji="0" lang="en-US" altLang="ja-JP" sz="1200" dirty="0" smtClean="0">
              <a:latin typeface="ＭＳ 明朝" panose="02020609040205080304" pitchFamily="17" charset="-128"/>
              <a:ea typeface="ＭＳ 明朝" panose="02020609040205080304" pitchFamily="17" charset="-128"/>
            </a:endParaRPr>
          </a:p>
          <a:p>
            <a:pPr marL="0" marR="0" lvl="0" indent="133350" algn="l" defTabSz="914400" rtl="0" eaLnBrk="0" fontAlgn="base" latinLnBrk="0" hangingPunct="0">
              <a:lnSpc>
                <a:spcPct val="100000"/>
              </a:lnSpc>
              <a:spcBef>
                <a:spcPct val="0"/>
              </a:spcBef>
              <a:spcAft>
                <a:spcPct val="0"/>
              </a:spcAft>
              <a:buClrTx/>
              <a:buSzTx/>
              <a:buFontTx/>
              <a:buNone/>
              <a:tabLst/>
            </a:pPr>
            <a:endParaRPr kumimoji="0" lang="en-US" altLang="ja-JP" sz="200" dirty="0" smtClean="0">
              <a:latin typeface="ＭＳ 明朝" panose="02020609040205080304" pitchFamily="17" charset="-128"/>
              <a:ea typeface="ＭＳ 明朝" panose="02020609040205080304" pitchFamily="17" charset="-128"/>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en-US" sz="1200" dirty="0" smtClean="0">
                <a:latin typeface="ＭＳ 明朝" panose="02020609040205080304" pitchFamily="17" charset="-128"/>
                <a:ea typeface="ＭＳ 明朝" panose="02020609040205080304" pitchFamily="17" charset="-128"/>
              </a:rPr>
              <a:t>Ｃ　：４月を超える間隔については、直近２回の間隔だけでなく、年度内全体で考えます。むしろ、業務執行報告を求める趣旨から、定期的かつ</a:t>
            </a:r>
            <a:endParaRPr kumimoji="0" lang="en-US" altLang="ja-JP" sz="1200" dirty="0" smtClean="0">
              <a:latin typeface="ＭＳ 明朝" panose="02020609040205080304" pitchFamily="17" charset="-128"/>
              <a:ea typeface="ＭＳ 明朝" panose="02020609040205080304" pitchFamily="17" charset="-128"/>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en-US" sz="1200" dirty="0">
                <a:latin typeface="ＭＳ 明朝" panose="02020609040205080304" pitchFamily="17" charset="-128"/>
                <a:ea typeface="ＭＳ 明朝" panose="02020609040205080304" pitchFamily="17" charset="-128"/>
              </a:rPr>
              <a:t>　</a:t>
            </a:r>
            <a:r>
              <a:rPr kumimoji="0" lang="ja-JP" altLang="en-US" sz="1200" dirty="0" smtClean="0">
                <a:latin typeface="ＭＳ 明朝" panose="02020609040205080304" pitchFamily="17" charset="-128"/>
                <a:ea typeface="ＭＳ 明朝" panose="02020609040205080304" pitchFamily="17" charset="-128"/>
              </a:rPr>
              <a:t>　　頻繁に報告を行っているＣは、理事長や業務執行理事へのチェック機能が働いているという方向に評価されやすいと言えます。</a:t>
            </a:r>
            <a:endParaRPr kumimoji="0" lang="en-US" altLang="ja-JP" sz="1200" dirty="0" smtClean="0">
              <a:latin typeface="ＭＳ 明朝" panose="02020609040205080304" pitchFamily="17" charset="-128"/>
              <a:ea typeface="ＭＳ 明朝" panose="02020609040205080304" pitchFamily="17" charset="-128"/>
            </a:endParaRPr>
          </a:p>
        </p:txBody>
      </p:sp>
      <p:sp>
        <p:nvSpPr>
          <p:cNvPr id="10" name="Rectangle 10"/>
          <p:cNvSpPr>
            <a:spLocks noChangeArrowheads="1"/>
          </p:cNvSpPr>
          <p:nvPr/>
        </p:nvSpPr>
        <p:spPr bwMode="auto">
          <a:xfrm>
            <a:off x="961050" y="592165"/>
            <a:ext cx="112309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333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en-US" sz="1200" dirty="0" smtClean="0">
                <a:latin typeface="ＭＳ 明朝" panose="02020609040205080304" pitchFamily="17" charset="-128"/>
                <a:ea typeface="ＭＳ 明朝" panose="02020609040205080304" pitchFamily="17" charset="-128"/>
              </a:rPr>
              <a:t>業務執行報告は、理事長</a:t>
            </a:r>
            <a:r>
              <a:rPr kumimoji="0" lang="ja-JP" altLang="en-US" sz="1200" dirty="0">
                <a:latin typeface="ＭＳ 明朝" panose="02020609040205080304" pitchFamily="17" charset="-128"/>
                <a:ea typeface="ＭＳ 明朝" panose="02020609040205080304" pitchFamily="17" charset="-128"/>
              </a:rPr>
              <a:t>等</a:t>
            </a:r>
            <a:r>
              <a:rPr kumimoji="0" lang="ja-JP" altLang="en-US" sz="1200" dirty="0" smtClean="0">
                <a:latin typeface="ＭＳ 明朝" panose="02020609040205080304" pitchFamily="17" charset="-128"/>
                <a:ea typeface="ＭＳ 明朝" panose="02020609040205080304" pitchFamily="17" charset="-128"/>
              </a:rPr>
              <a:t>の業務執行状況をチェックするための重要な機会なの</a:t>
            </a:r>
            <a:r>
              <a:rPr kumimoji="0" lang="ja-JP" altLang="en-US" sz="1200" dirty="0">
                <a:latin typeface="ＭＳ 明朝" panose="02020609040205080304" pitchFamily="17" charset="-128"/>
                <a:ea typeface="ＭＳ 明朝" panose="02020609040205080304" pitchFamily="17" charset="-128"/>
              </a:rPr>
              <a:t>で</a:t>
            </a:r>
            <a:r>
              <a:rPr kumimoji="0" lang="ja-JP" altLang="en-US" sz="1200" dirty="0" smtClean="0">
                <a:latin typeface="ＭＳ 明朝" panose="02020609040205080304" pitchFamily="17" charset="-128"/>
                <a:ea typeface="ＭＳ 明朝" panose="02020609040205080304" pitchFamily="17" charset="-128"/>
              </a:rPr>
              <a:t>、対面（テレビ会議等を含む）での報告が必要です。</a:t>
            </a:r>
            <a:r>
              <a:rPr kumimoji="0" lang="ja-JP" altLang="en-US" sz="1200" dirty="0">
                <a:latin typeface="ＭＳ 明朝" panose="02020609040205080304" pitchFamily="17" charset="-128"/>
                <a:ea typeface="ＭＳ 明朝" panose="02020609040205080304" pitchFamily="17" charset="-128"/>
              </a:rPr>
              <a:t>（</a:t>
            </a:r>
            <a:r>
              <a:rPr kumimoji="0" lang="ja-JP" altLang="en-US" sz="1200" dirty="0" smtClean="0">
                <a:latin typeface="ＭＳ 明朝" panose="02020609040205080304" pitchFamily="17" charset="-128"/>
                <a:ea typeface="ＭＳ 明朝" panose="02020609040205080304" pitchFamily="17" charset="-128"/>
              </a:rPr>
              <a:t>決議省略では不可）</a:t>
            </a:r>
            <a:endParaRPr kumimoji="0" lang="en-US" altLang="ja-JP" sz="1200" dirty="0" smtClean="0">
              <a:latin typeface="ＭＳ 明朝" panose="02020609040205080304" pitchFamily="17" charset="-128"/>
              <a:ea typeface="ＭＳ 明朝" panose="02020609040205080304" pitchFamily="17" charset="-128"/>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en-US" sz="1200" dirty="0" smtClean="0">
                <a:latin typeface="ＭＳ 明朝" panose="02020609040205080304" pitchFamily="17" charset="-128"/>
                <a:ea typeface="ＭＳ 明朝" panose="02020609040205080304" pitchFamily="17" charset="-128"/>
              </a:rPr>
              <a:t>以下に、報告を行う間隔についての最低限の例（事例Ａ）を示しましたが、実際の運用では、</a:t>
            </a:r>
            <a:r>
              <a:rPr kumimoji="0" lang="ja-JP" altLang="en-US" sz="1200" b="1" u="sng" dirty="0" smtClean="0">
                <a:latin typeface="ＭＳ 明朝" panose="02020609040205080304" pitchFamily="17" charset="-128"/>
                <a:ea typeface="ＭＳ 明朝" panose="02020609040205080304" pitchFamily="17" charset="-128"/>
              </a:rPr>
              <a:t>十分な余裕をもって調整するようにしてください。</a:t>
            </a:r>
            <a:endParaRPr kumimoji="0" lang="en-US" altLang="ja-JP" sz="1200" b="1" u="sng" dirty="0" smtClean="0">
              <a:latin typeface="ＭＳ 明朝" panose="02020609040205080304" pitchFamily="17" charset="-128"/>
              <a:ea typeface="ＭＳ 明朝" panose="02020609040205080304" pitchFamily="17" charset="-128"/>
            </a:endParaRPr>
          </a:p>
        </p:txBody>
      </p:sp>
      <p:sp>
        <p:nvSpPr>
          <p:cNvPr id="11" name="テキスト ボックス 10"/>
          <p:cNvSpPr txBox="1"/>
          <p:nvPr/>
        </p:nvSpPr>
        <p:spPr>
          <a:xfrm>
            <a:off x="9043416" y="187776"/>
            <a:ext cx="2624328" cy="253916"/>
          </a:xfrm>
          <a:prstGeom prst="rect">
            <a:avLst/>
          </a:prstGeom>
          <a:noFill/>
        </p:spPr>
        <p:txBody>
          <a:bodyPr wrap="square" rtlCol="0">
            <a:spAutoFit/>
          </a:bodyPr>
          <a:lstStyle/>
          <a:p>
            <a:r>
              <a:rPr kumimoji="1" lang="ja-JP" altLang="en-US" sz="1050" dirty="0" smtClean="0"/>
              <a:t>（ガイドライン</a:t>
            </a:r>
            <a:r>
              <a:rPr kumimoji="1" lang="en-US" altLang="ja-JP" sz="1050" dirty="0" smtClean="0"/>
              <a:t>P</a:t>
            </a:r>
            <a:r>
              <a:rPr kumimoji="1" lang="ja-JP" altLang="en-US" sz="1050" dirty="0" smtClean="0"/>
              <a:t>２９～</a:t>
            </a:r>
            <a:r>
              <a:rPr kumimoji="1" lang="en-US" altLang="ja-JP" sz="1050" dirty="0" smtClean="0"/>
              <a:t>P</a:t>
            </a:r>
            <a:r>
              <a:rPr kumimoji="1" lang="ja-JP" altLang="en-US" sz="1050" dirty="0" smtClean="0"/>
              <a:t>３０参照）</a:t>
            </a:r>
            <a:endParaRPr kumimoji="1" lang="ja-JP" altLang="en-US" sz="1050" dirty="0"/>
          </a:p>
        </p:txBody>
      </p:sp>
    </p:spTree>
    <p:extLst>
      <p:ext uri="{BB962C8B-B14F-4D97-AF65-F5344CB8AC3E}">
        <p14:creationId xmlns:p14="http://schemas.microsoft.com/office/powerpoint/2010/main" val="1375218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961051" y="100584"/>
            <a:ext cx="10426277" cy="376565"/>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４　評議員</a:t>
            </a:r>
            <a:r>
              <a:rPr kumimoji="1" lang="ja-JP" altLang="en-US" b="1" dirty="0" smtClean="0">
                <a:solidFill>
                  <a:schemeClr val="tx1"/>
                </a:solidFill>
              </a:rPr>
              <a:t>会の開催手順</a:t>
            </a:r>
            <a:endParaRPr kumimoji="1" lang="ja-JP" altLang="en-US" b="1" dirty="0">
              <a:solidFill>
                <a:schemeClr val="tx1"/>
              </a:solidFill>
            </a:endParaRPr>
          </a:p>
        </p:txBody>
      </p:sp>
      <p:sp>
        <p:nvSpPr>
          <p:cNvPr id="3" name="角丸四角形 2"/>
          <p:cNvSpPr/>
          <p:nvPr/>
        </p:nvSpPr>
        <p:spPr>
          <a:xfrm>
            <a:off x="961051" y="877824"/>
            <a:ext cx="1252728" cy="438912"/>
          </a:xfrm>
          <a:prstGeom prst="roundRect">
            <a:avLst/>
          </a:prstGeom>
          <a:solidFill>
            <a:schemeClr val="bg1">
              <a:lumMod val="95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事前調整</a:t>
            </a:r>
            <a:endParaRPr kumimoji="1" lang="en-US" altLang="ja-JP" sz="1200" b="1" dirty="0" smtClean="0">
              <a:solidFill>
                <a:schemeClr val="tx1"/>
              </a:solidFill>
            </a:endParaRPr>
          </a:p>
          <a:p>
            <a:pPr algn="ctr"/>
            <a:r>
              <a:rPr kumimoji="1" lang="ja-JP" altLang="en-US" sz="1200" b="1" dirty="0" smtClean="0">
                <a:solidFill>
                  <a:schemeClr val="tx1"/>
                </a:solidFill>
              </a:rPr>
              <a:t>（評議員）</a:t>
            </a:r>
            <a:endParaRPr kumimoji="1" lang="ja-JP" altLang="en-US" sz="1200" b="1" dirty="0">
              <a:solidFill>
                <a:schemeClr val="tx1"/>
              </a:solidFill>
            </a:endParaRPr>
          </a:p>
        </p:txBody>
      </p:sp>
      <p:sp>
        <p:nvSpPr>
          <p:cNvPr id="5" name="角丸四角形 4"/>
          <p:cNvSpPr/>
          <p:nvPr/>
        </p:nvSpPr>
        <p:spPr>
          <a:xfrm>
            <a:off x="5378958" y="877824"/>
            <a:ext cx="1252728" cy="438912"/>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招集通知</a:t>
            </a:r>
            <a:endParaRPr kumimoji="1" lang="ja-JP" altLang="en-US" sz="1200" b="1" dirty="0">
              <a:solidFill>
                <a:schemeClr val="tx1"/>
              </a:solidFill>
            </a:endParaRPr>
          </a:p>
        </p:txBody>
      </p:sp>
      <p:sp>
        <p:nvSpPr>
          <p:cNvPr id="6" name="角丸四角形 5"/>
          <p:cNvSpPr/>
          <p:nvPr/>
        </p:nvSpPr>
        <p:spPr>
          <a:xfrm>
            <a:off x="2972731" y="877824"/>
            <a:ext cx="1252728" cy="438912"/>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理事会</a:t>
            </a:r>
            <a:endParaRPr kumimoji="1" lang="ja-JP" altLang="en-US" sz="1200" b="1" dirty="0">
              <a:solidFill>
                <a:schemeClr val="tx1"/>
              </a:solidFill>
            </a:endParaRPr>
          </a:p>
        </p:txBody>
      </p:sp>
      <p:sp>
        <p:nvSpPr>
          <p:cNvPr id="7" name="角丸四角形 6"/>
          <p:cNvSpPr/>
          <p:nvPr/>
        </p:nvSpPr>
        <p:spPr>
          <a:xfrm>
            <a:off x="9966960" y="877824"/>
            <a:ext cx="1252728" cy="438912"/>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議事録作成</a:t>
            </a:r>
            <a:endParaRPr kumimoji="1" lang="ja-JP" altLang="en-US" sz="1200" b="1" dirty="0">
              <a:solidFill>
                <a:schemeClr val="tx1"/>
              </a:solidFill>
            </a:endParaRPr>
          </a:p>
        </p:txBody>
      </p:sp>
      <p:sp>
        <p:nvSpPr>
          <p:cNvPr id="8" name="角丸四角形 7"/>
          <p:cNvSpPr/>
          <p:nvPr/>
        </p:nvSpPr>
        <p:spPr>
          <a:xfrm>
            <a:off x="5378958" y="3995928"/>
            <a:ext cx="1252728" cy="438912"/>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spc="-150" dirty="0" smtClean="0">
                <a:solidFill>
                  <a:schemeClr val="tx1"/>
                </a:solidFill>
              </a:rPr>
              <a:t>決議省略の提案</a:t>
            </a:r>
            <a:endParaRPr kumimoji="1" lang="ja-JP" altLang="en-US" sz="1200" b="1" spc="-150" dirty="0">
              <a:solidFill>
                <a:schemeClr val="tx1"/>
              </a:solidFill>
            </a:endParaRPr>
          </a:p>
        </p:txBody>
      </p:sp>
      <p:sp>
        <p:nvSpPr>
          <p:cNvPr id="9" name="角丸四角形 8"/>
          <p:cNvSpPr/>
          <p:nvPr/>
        </p:nvSpPr>
        <p:spPr>
          <a:xfrm>
            <a:off x="7771045" y="3995928"/>
            <a:ext cx="1252728" cy="438912"/>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spc="-150" dirty="0" smtClean="0">
                <a:solidFill>
                  <a:schemeClr val="tx1"/>
                </a:solidFill>
              </a:rPr>
              <a:t>決議省略の成立</a:t>
            </a:r>
            <a:endParaRPr kumimoji="1" lang="ja-JP" altLang="en-US" sz="1200" b="1" spc="-150" dirty="0">
              <a:solidFill>
                <a:schemeClr val="tx1"/>
              </a:solidFill>
            </a:endParaRPr>
          </a:p>
        </p:txBody>
      </p:sp>
      <p:sp>
        <p:nvSpPr>
          <p:cNvPr id="19" name="角丸四角形 18"/>
          <p:cNvSpPr/>
          <p:nvPr/>
        </p:nvSpPr>
        <p:spPr>
          <a:xfrm>
            <a:off x="7771045" y="877824"/>
            <a:ext cx="1252728" cy="438912"/>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評議員会</a:t>
            </a:r>
            <a:endParaRPr kumimoji="1" lang="ja-JP" altLang="en-US" sz="1200" b="1" dirty="0">
              <a:solidFill>
                <a:schemeClr val="tx1"/>
              </a:solidFill>
            </a:endParaRPr>
          </a:p>
        </p:txBody>
      </p:sp>
      <p:cxnSp>
        <p:nvCxnSpPr>
          <p:cNvPr id="20" name="直線矢印コネクタ 19"/>
          <p:cNvCxnSpPr>
            <a:stCxn id="3" idx="3"/>
            <a:endCxn id="6" idx="1"/>
          </p:cNvCxnSpPr>
          <p:nvPr/>
        </p:nvCxnSpPr>
        <p:spPr>
          <a:xfrm>
            <a:off x="2213779" y="1097280"/>
            <a:ext cx="758952" cy="0"/>
          </a:xfrm>
          <a:prstGeom prst="straightConnector1">
            <a:avLst/>
          </a:prstGeom>
          <a:ln w="6350">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a:stCxn id="6" idx="3"/>
            <a:endCxn id="5" idx="1"/>
          </p:cNvCxnSpPr>
          <p:nvPr/>
        </p:nvCxnSpPr>
        <p:spPr>
          <a:xfrm>
            <a:off x="4225459" y="1097280"/>
            <a:ext cx="1153499" cy="0"/>
          </a:xfrm>
          <a:prstGeom prst="straightConnector1">
            <a:avLst/>
          </a:prstGeom>
          <a:ln w="6350">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a:stCxn id="6" idx="3"/>
            <a:endCxn id="8" idx="1"/>
          </p:cNvCxnSpPr>
          <p:nvPr/>
        </p:nvCxnSpPr>
        <p:spPr>
          <a:xfrm>
            <a:off x="4225459" y="1097280"/>
            <a:ext cx="1153499" cy="3118104"/>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a:stCxn id="5" idx="3"/>
            <a:endCxn id="19" idx="1"/>
          </p:cNvCxnSpPr>
          <p:nvPr/>
        </p:nvCxnSpPr>
        <p:spPr>
          <a:xfrm>
            <a:off x="6631686" y="1097280"/>
            <a:ext cx="1139359" cy="0"/>
          </a:xfrm>
          <a:prstGeom prst="straightConnector1">
            <a:avLst/>
          </a:prstGeom>
          <a:ln w="6350">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stCxn id="19" idx="3"/>
            <a:endCxn id="7" idx="1"/>
          </p:cNvCxnSpPr>
          <p:nvPr/>
        </p:nvCxnSpPr>
        <p:spPr>
          <a:xfrm>
            <a:off x="9023773" y="1097280"/>
            <a:ext cx="943187" cy="0"/>
          </a:xfrm>
          <a:prstGeom prst="straightConnector1">
            <a:avLst/>
          </a:prstGeom>
          <a:ln w="6350">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stCxn id="8" idx="3"/>
            <a:endCxn id="9" idx="1"/>
          </p:cNvCxnSpPr>
          <p:nvPr/>
        </p:nvCxnSpPr>
        <p:spPr>
          <a:xfrm>
            <a:off x="6631686" y="4215384"/>
            <a:ext cx="113935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a:stCxn id="9" idx="3"/>
            <a:endCxn id="7" idx="1"/>
          </p:cNvCxnSpPr>
          <p:nvPr/>
        </p:nvCxnSpPr>
        <p:spPr>
          <a:xfrm flipV="1">
            <a:off x="9023773" y="1097280"/>
            <a:ext cx="943187" cy="31181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角丸四角形 32"/>
          <p:cNvSpPr/>
          <p:nvPr/>
        </p:nvSpPr>
        <p:spPr>
          <a:xfrm>
            <a:off x="977682" y="2721661"/>
            <a:ext cx="1252728" cy="438912"/>
          </a:xfrm>
          <a:prstGeom prst="roundRect">
            <a:avLst/>
          </a:prstGeom>
          <a:solidFill>
            <a:schemeClr val="bg1">
              <a:lumMod val="95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事前調整</a:t>
            </a:r>
            <a:endParaRPr kumimoji="1" lang="en-US" altLang="ja-JP" sz="1200" b="1" dirty="0" smtClean="0">
              <a:solidFill>
                <a:schemeClr val="tx1"/>
              </a:solidFill>
            </a:endParaRPr>
          </a:p>
          <a:p>
            <a:pPr algn="ctr"/>
            <a:r>
              <a:rPr lang="ja-JP" altLang="en-US" sz="1200" b="1" spc="-150" dirty="0" smtClean="0">
                <a:solidFill>
                  <a:schemeClr val="tx1"/>
                </a:solidFill>
              </a:rPr>
              <a:t>（理事・監事）</a:t>
            </a:r>
            <a:endParaRPr kumimoji="1" lang="ja-JP" altLang="en-US" sz="1200" b="1" spc="-150" dirty="0">
              <a:solidFill>
                <a:schemeClr val="tx1"/>
              </a:solidFill>
            </a:endParaRPr>
          </a:p>
        </p:txBody>
      </p:sp>
      <p:cxnSp>
        <p:nvCxnSpPr>
          <p:cNvPr id="35" name="直線矢印コネクタ 34"/>
          <p:cNvCxnSpPr>
            <a:stCxn id="33" idx="3"/>
            <a:endCxn id="6" idx="1"/>
          </p:cNvCxnSpPr>
          <p:nvPr/>
        </p:nvCxnSpPr>
        <p:spPr>
          <a:xfrm flipV="1">
            <a:off x="2230410" y="1097280"/>
            <a:ext cx="742321" cy="1843837"/>
          </a:xfrm>
          <a:prstGeom prst="straightConnector1">
            <a:avLst/>
          </a:prstGeom>
          <a:ln w="6350">
            <a:tailEnd type="triangle"/>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9595104" y="6611779"/>
            <a:ext cx="2596896" cy="246221"/>
          </a:xfrm>
          <a:prstGeom prst="rect">
            <a:avLst/>
          </a:prstGeom>
          <a:noFill/>
        </p:spPr>
        <p:txBody>
          <a:bodyPr wrap="square" rtlCol="0">
            <a:spAutoFit/>
          </a:bodyPr>
          <a:lstStyle/>
          <a:p>
            <a:r>
              <a:rPr kumimoji="1" lang="en-US" altLang="ja-JP" sz="1000" dirty="0" smtClean="0"/>
              <a:t>※</a:t>
            </a:r>
            <a:r>
              <a:rPr kumimoji="1" lang="ja-JP" altLang="en-US" sz="1000" dirty="0" smtClean="0"/>
              <a:t>　理事会の開催については、「</a:t>
            </a:r>
            <a:r>
              <a:rPr lang="ja-JP" altLang="en-US" sz="1000" dirty="0" smtClean="0"/>
              <a:t>２」</a:t>
            </a:r>
            <a:r>
              <a:rPr kumimoji="1" lang="ja-JP" altLang="en-US" sz="1000" dirty="0" smtClean="0"/>
              <a:t>参照</a:t>
            </a:r>
            <a:endParaRPr kumimoji="1" lang="ja-JP" altLang="en-US" sz="1000" dirty="0"/>
          </a:p>
        </p:txBody>
      </p:sp>
      <p:sp>
        <p:nvSpPr>
          <p:cNvPr id="41" name="テキスト ボックス 40"/>
          <p:cNvSpPr txBox="1"/>
          <p:nvPr/>
        </p:nvSpPr>
        <p:spPr>
          <a:xfrm>
            <a:off x="618362" y="1415931"/>
            <a:ext cx="2152269" cy="769441"/>
          </a:xfrm>
          <a:prstGeom prst="rect">
            <a:avLst/>
          </a:prstGeom>
          <a:noFill/>
        </p:spPr>
        <p:txBody>
          <a:bodyPr wrap="square" rtlCol="0">
            <a:spAutoFit/>
          </a:bodyPr>
          <a:lstStyle/>
          <a:p>
            <a:pPr algn="ctr"/>
            <a:r>
              <a:rPr lang="ja-JP" altLang="en-US" sz="1100" dirty="0" smtClean="0">
                <a:latin typeface="游明朝 Demibold" panose="02020600000000000000" pitchFamily="18" charset="-128"/>
                <a:ea typeface="游明朝 Demibold" panose="02020600000000000000" pitchFamily="18" charset="-128"/>
              </a:rPr>
              <a:t>（調整が必要と思われる事項）</a:t>
            </a:r>
            <a:endParaRPr lang="en-US" altLang="ja-JP" sz="1100" dirty="0" smtClean="0">
              <a:latin typeface="游明朝 Demibold" panose="02020600000000000000" pitchFamily="18" charset="-128"/>
              <a:ea typeface="游明朝 Demibold" panose="02020600000000000000" pitchFamily="18" charset="-128"/>
            </a:endParaRPr>
          </a:p>
          <a:p>
            <a:r>
              <a:rPr lang="ja-JP" altLang="en-US" sz="1100" dirty="0" smtClean="0">
                <a:latin typeface="ＭＳ 明朝" panose="02020609040205080304" pitchFamily="17" charset="-128"/>
                <a:ea typeface="ＭＳ 明朝" panose="02020609040205080304" pitchFamily="17" charset="-128"/>
              </a:rPr>
              <a:t> ・日程調整</a:t>
            </a:r>
            <a:endParaRPr kumimoji="1"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・テレビ会議等の可否</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・決議省略で行うか 等</a:t>
            </a:r>
            <a:endParaRPr lang="en-US" altLang="ja-JP" sz="1100" dirty="0" smtClean="0">
              <a:latin typeface="ＭＳ 明朝" panose="02020609040205080304" pitchFamily="17" charset="-128"/>
              <a:ea typeface="ＭＳ 明朝" panose="02020609040205080304" pitchFamily="17" charset="-128"/>
            </a:endParaRPr>
          </a:p>
        </p:txBody>
      </p:sp>
      <p:sp>
        <p:nvSpPr>
          <p:cNvPr id="42" name="テキスト ボックス 41"/>
          <p:cNvSpPr txBox="1"/>
          <p:nvPr/>
        </p:nvSpPr>
        <p:spPr>
          <a:xfrm>
            <a:off x="634993" y="3306965"/>
            <a:ext cx="2152269" cy="1277273"/>
          </a:xfrm>
          <a:prstGeom prst="rect">
            <a:avLst/>
          </a:prstGeom>
          <a:noFill/>
        </p:spPr>
        <p:txBody>
          <a:bodyPr wrap="square" rtlCol="0">
            <a:spAutoFit/>
          </a:bodyPr>
          <a:lstStyle/>
          <a:p>
            <a:pPr algn="ctr"/>
            <a:r>
              <a:rPr lang="ja-JP" altLang="en-US" sz="1100" dirty="0" smtClean="0">
                <a:latin typeface="游明朝 Demibold" panose="02020600000000000000" pitchFamily="18" charset="-128"/>
                <a:ea typeface="游明朝 Demibold" panose="02020600000000000000" pitchFamily="18" charset="-128"/>
              </a:rPr>
              <a:t>（調整が必要と思われる事項）</a:t>
            </a:r>
            <a:endParaRPr lang="en-US" altLang="ja-JP" sz="1100" dirty="0" smtClean="0">
              <a:latin typeface="游明朝 Demibold" panose="02020600000000000000" pitchFamily="18" charset="-128"/>
              <a:ea typeface="游明朝 Demibold" panose="02020600000000000000" pitchFamily="18" charset="-128"/>
            </a:endParaRPr>
          </a:p>
          <a:p>
            <a:r>
              <a:rPr lang="ja-JP" altLang="en-US" sz="1100" dirty="0" smtClean="0">
                <a:latin typeface="ＭＳ 明朝" panose="02020609040205080304" pitchFamily="17" charset="-128"/>
                <a:ea typeface="ＭＳ 明朝" panose="02020609040205080304" pitchFamily="17" charset="-128"/>
              </a:rPr>
              <a:t> ・日程調整（理事会）</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・日程調整（評議員会）</a:t>
            </a:r>
            <a:endParaRPr lang="en-US" altLang="ja-JP" sz="1100" dirty="0" smtClean="0">
              <a:latin typeface="ＭＳ 明朝" panose="02020609040205080304" pitchFamily="17" charset="-128"/>
              <a:ea typeface="ＭＳ 明朝" panose="02020609040205080304" pitchFamily="17" charset="-128"/>
            </a:endParaRPr>
          </a:p>
          <a:p>
            <a:r>
              <a:rPr kumimoji="1" lang="ja-JP" altLang="en-US" sz="1100" dirty="0" smtClean="0">
                <a:latin typeface="ＭＳ 明朝" panose="02020609040205080304" pitchFamily="17" charset="-128"/>
                <a:ea typeface="ＭＳ 明朝" panose="02020609040205080304" pitchFamily="17" charset="-128"/>
              </a:rPr>
              <a:t> ・理事会の議題</a:t>
            </a:r>
            <a:r>
              <a:rPr kumimoji="1" lang="en-US" altLang="ja-JP" sz="1100" dirty="0" smtClean="0">
                <a:latin typeface="ＭＳ 明朝" panose="02020609040205080304" pitchFamily="17" charset="-128"/>
                <a:ea typeface="ＭＳ 明朝" panose="02020609040205080304" pitchFamily="17" charset="-128"/>
              </a:rPr>
              <a:t>(</a:t>
            </a:r>
            <a:r>
              <a:rPr kumimoji="1" lang="ja-JP" altLang="en-US" sz="1100" dirty="0" smtClean="0">
                <a:latin typeface="ＭＳ 明朝" panose="02020609040205080304" pitchFamily="17" charset="-128"/>
                <a:ea typeface="ＭＳ 明朝" panose="02020609040205080304" pitchFamily="17" charset="-128"/>
              </a:rPr>
              <a:t>評議員会の</a:t>
            </a:r>
            <a:endParaRPr kumimoji="1"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a:t>
            </a:r>
            <a:r>
              <a:rPr kumimoji="1" lang="ja-JP" altLang="en-US" sz="1100" dirty="0" smtClean="0">
                <a:latin typeface="ＭＳ 明朝" panose="02020609040205080304" pitchFamily="17" charset="-128"/>
                <a:ea typeface="ＭＳ 明朝" panose="02020609040205080304" pitchFamily="17" charset="-128"/>
              </a:rPr>
              <a:t>日時、議題等も含む</a:t>
            </a:r>
            <a:r>
              <a:rPr kumimoji="1" lang="en-US" altLang="ja-JP" sz="1100" dirty="0" smtClean="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の調整</a:t>
            </a:r>
            <a:endParaRPr kumimoji="1"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a:t>
            </a:r>
            <a:r>
              <a:rPr lang="ja-JP" altLang="en-US" sz="1100" dirty="0">
                <a:latin typeface="ＭＳ 明朝" panose="02020609040205080304" pitchFamily="17" charset="-128"/>
                <a:ea typeface="ＭＳ 明朝" panose="02020609040205080304" pitchFamily="17" charset="-128"/>
              </a:rPr>
              <a:t>テレビ</a:t>
            </a:r>
            <a:r>
              <a:rPr lang="ja-JP" altLang="en-US" sz="1100" dirty="0" smtClean="0">
                <a:latin typeface="ＭＳ 明朝" panose="02020609040205080304" pitchFamily="17" charset="-128"/>
                <a:ea typeface="ＭＳ 明朝" panose="02020609040205080304" pitchFamily="17" charset="-128"/>
              </a:rPr>
              <a:t>会議等の可否</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・決議省略で行うか 等</a:t>
            </a:r>
            <a:endParaRPr lang="en-US" altLang="ja-JP" sz="1100" dirty="0" smtClean="0">
              <a:latin typeface="ＭＳ 明朝" panose="02020609040205080304" pitchFamily="17" charset="-128"/>
              <a:ea typeface="ＭＳ 明朝" panose="02020609040205080304" pitchFamily="17" charset="-128"/>
            </a:endParaRPr>
          </a:p>
        </p:txBody>
      </p:sp>
      <p:sp>
        <p:nvSpPr>
          <p:cNvPr id="43" name="テキスト ボックス 42"/>
          <p:cNvSpPr txBox="1"/>
          <p:nvPr/>
        </p:nvSpPr>
        <p:spPr>
          <a:xfrm>
            <a:off x="2739135" y="1415931"/>
            <a:ext cx="1829013" cy="2893100"/>
          </a:xfrm>
          <a:prstGeom prst="rect">
            <a:avLst/>
          </a:prstGeom>
          <a:noFill/>
        </p:spPr>
        <p:txBody>
          <a:bodyPr wrap="square" rtlCol="0">
            <a:spAutoFit/>
          </a:bodyPr>
          <a:lstStyle/>
          <a:p>
            <a:pPr algn="ctr"/>
            <a:r>
              <a:rPr lang="ja-JP" altLang="en-US" sz="1100" dirty="0" smtClean="0">
                <a:latin typeface="游明朝 Demibold" panose="02020600000000000000" pitchFamily="18" charset="-128"/>
                <a:ea typeface="游明朝 Demibold" panose="02020600000000000000" pitchFamily="18" charset="-128"/>
              </a:rPr>
              <a:t>（チェックポイント）</a:t>
            </a:r>
            <a:endParaRPr lang="en-US" altLang="ja-JP" sz="1100" dirty="0" smtClean="0">
              <a:latin typeface="游明朝 Demibold" panose="02020600000000000000" pitchFamily="18" charset="-128"/>
              <a:ea typeface="游明朝 Demibold" panose="02020600000000000000" pitchFamily="18" charset="-128"/>
            </a:endParaRPr>
          </a:p>
          <a:p>
            <a:r>
              <a:rPr lang="ja-JP" altLang="en-US" sz="1100" dirty="0" smtClean="0">
                <a:latin typeface="ＭＳ 明朝" panose="02020609040205080304" pitchFamily="17" charset="-128"/>
                <a:ea typeface="ＭＳ 明朝" panose="02020609040205080304" pitchFamily="17" charset="-128"/>
              </a:rPr>
              <a:t>☑　評議員会の日時・</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場所、議題、議案の</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概要を決議しているか</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（決議省略で行う場合は</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その旨を決議する）</a:t>
            </a:r>
            <a:endParaRPr lang="en-US" altLang="ja-JP" sz="1100" dirty="0" smtClean="0">
              <a:latin typeface="ＭＳ 明朝" panose="02020609040205080304" pitchFamily="17" charset="-128"/>
              <a:ea typeface="ＭＳ 明朝" panose="02020609040205080304" pitchFamily="17" charset="-128"/>
            </a:endParaRPr>
          </a:p>
          <a:p>
            <a:endParaRPr lang="en-US" altLang="ja-JP" sz="3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評議員会の日時は、</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招集通知の発出日から</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中７日以上後か</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a:t>
            </a:r>
            <a:r>
              <a:rPr lang="en-US" altLang="ja-JP" sz="1100" dirty="0" smtClean="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定時評議員会の場</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合は、計算書類の備</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a:t>
            </a:r>
            <a:r>
              <a:rPr lang="ja-JP" altLang="en-US" sz="1100" dirty="0" err="1" smtClean="0">
                <a:latin typeface="ＭＳ 明朝" panose="02020609040205080304" pitchFamily="17" charset="-128"/>
                <a:ea typeface="ＭＳ 明朝" panose="02020609040205080304" pitchFamily="17" charset="-128"/>
              </a:rPr>
              <a:t>え</a:t>
            </a:r>
            <a:r>
              <a:rPr lang="ja-JP" altLang="en-US" sz="1100" dirty="0" smtClean="0">
                <a:latin typeface="ＭＳ 明朝" panose="02020609040205080304" pitchFamily="17" charset="-128"/>
                <a:ea typeface="ＭＳ 明朝" panose="02020609040205080304" pitchFamily="17" charset="-128"/>
              </a:rPr>
              <a:t>置きから中１４日</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以上必要</a:t>
            </a:r>
            <a:endParaRPr lang="en-US" altLang="ja-JP" sz="1100" dirty="0" smtClean="0">
              <a:latin typeface="ＭＳ 明朝" panose="02020609040205080304" pitchFamily="17" charset="-128"/>
              <a:ea typeface="ＭＳ 明朝" panose="02020609040205080304" pitchFamily="17" charset="-128"/>
            </a:endParaRPr>
          </a:p>
          <a:p>
            <a:endParaRPr lang="en-US" altLang="ja-JP" sz="3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評議員会の議題は、</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評議員会で決議できる</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事項か</a:t>
            </a:r>
            <a:endParaRPr lang="en-US" altLang="ja-JP" sz="1100" dirty="0" smtClean="0">
              <a:latin typeface="ＭＳ 明朝" panose="02020609040205080304" pitchFamily="17" charset="-128"/>
              <a:ea typeface="ＭＳ 明朝" panose="02020609040205080304" pitchFamily="17" charset="-128"/>
            </a:endParaRPr>
          </a:p>
        </p:txBody>
      </p:sp>
      <p:sp>
        <p:nvSpPr>
          <p:cNvPr id="44" name="テキスト ボックス 43"/>
          <p:cNvSpPr txBox="1"/>
          <p:nvPr/>
        </p:nvSpPr>
        <p:spPr>
          <a:xfrm>
            <a:off x="5163347" y="1415931"/>
            <a:ext cx="1865377" cy="2385268"/>
          </a:xfrm>
          <a:prstGeom prst="rect">
            <a:avLst/>
          </a:prstGeom>
          <a:noFill/>
        </p:spPr>
        <p:txBody>
          <a:bodyPr wrap="square" rtlCol="0">
            <a:spAutoFit/>
          </a:bodyPr>
          <a:lstStyle/>
          <a:p>
            <a:pPr algn="ctr"/>
            <a:r>
              <a:rPr lang="ja-JP" altLang="en-US" sz="1100" dirty="0" smtClean="0">
                <a:latin typeface="游明朝 Demibold" panose="02020600000000000000" pitchFamily="18" charset="-128"/>
                <a:ea typeface="游明朝 Demibold" panose="02020600000000000000" pitchFamily="18" charset="-128"/>
              </a:rPr>
              <a:t>（チェックポイント）</a:t>
            </a:r>
            <a:endParaRPr lang="en-US" altLang="ja-JP" sz="1100" dirty="0" smtClean="0">
              <a:latin typeface="游明朝 Demibold" panose="02020600000000000000" pitchFamily="18" charset="-128"/>
              <a:ea typeface="游明朝 Demibold" panose="02020600000000000000" pitchFamily="18" charset="-128"/>
            </a:endParaRPr>
          </a:p>
          <a:p>
            <a:r>
              <a:rPr lang="ja-JP" altLang="en-US" sz="1100" dirty="0" smtClean="0">
                <a:latin typeface="ＭＳ 明朝" panose="02020609040205080304" pitchFamily="17" charset="-128"/>
                <a:ea typeface="ＭＳ 明朝" panose="02020609040205080304" pitchFamily="17" charset="-128"/>
              </a:rPr>
              <a:t>☑　開催日まで中７日以上</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（定時評議員会の場合は、</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計算書類の備え置きから</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中１４日以上）空けて</a:t>
            </a:r>
            <a:r>
              <a:rPr lang="ja-JP" altLang="en-US" sz="1100" dirty="0" err="1" smtClean="0">
                <a:latin typeface="ＭＳ 明朝" panose="02020609040205080304" pitchFamily="17" charset="-128"/>
                <a:ea typeface="ＭＳ 明朝" panose="02020609040205080304" pitchFamily="17" charset="-128"/>
              </a:rPr>
              <a:t>い</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るか（理事と監事全員の</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同意があれば省略可能。</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ただし、同意を書面や</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メール等で残すこと）</a:t>
            </a:r>
            <a:endParaRPr lang="en-US" altLang="ja-JP" sz="1100" dirty="0" smtClean="0">
              <a:latin typeface="ＭＳ 明朝" panose="02020609040205080304" pitchFamily="17" charset="-128"/>
              <a:ea typeface="ＭＳ 明朝" panose="02020609040205080304" pitchFamily="17" charset="-128"/>
            </a:endParaRPr>
          </a:p>
          <a:p>
            <a:endParaRPr lang="en-US" altLang="ja-JP" sz="300" dirty="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日時、場所、議題、議</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案の概要を記載したか</a:t>
            </a:r>
            <a:endParaRPr lang="en-US" altLang="ja-JP" sz="1100" dirty="0" smtClean="0">
              <a:latin typeface="ＭＳ 明朝" panose="02020609040205080304" pitchFamily="17" charset="-128"/>
              <a:ea typeface="ＭＳ 明朝" panose="02020609040205080304" pitchFamily="17" charset="-128"/>
            </a:endParaRPr>
          </a:p>
          <a:p>
            <a:endParaRPr lang="en-US" altLang="ja-JP" sz="3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定款等で定める招集権</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者名で通知しているか</a:t>
            </a:r>
            <a:endParaRPr lang="en-US" altLang="ja-JP" sz="1100" dirty="0" smtClean="0">
              <a:latin typeface="ＭＳ 明朝" panose="02020609040205080304" pitchFamily="17" charset="-128"/>
              <a:ea typeface="ＭＳ 明朝" panose="02020609040205080304" pitchFamily="17" charset="-128"/>
            </a:endParaRPr>
          </a:p>
        </p:txBody>
      </p:sp>
      <p:sp>
        <p:nvSpPr>
          <p:cNvPr id="45" name="テキスト ボックス 44"/>
          <p:cNvSpPr txBox="1"/>
          <p:nvPr/>
        </p:nvSpPr>
        <p:spPr>
          <a:xfrm>
            <a:off x="5048514" y="4528985"/>
            <a:ext cx="2102094" cy="1969770"/>
          </a:xfrm>
          <a:prstGeom prst="rect">
            <a:avLst/>
          </a:prstGeom>
          <a:noFill/>
        </p:spPr>
        <p:txBody>
          <a:bodyPr wrap="square" rtlCol="0">
            <a:spAutoFit/>
          </a:bodyPr>
          <a:lstStyle/>
          <a:p>
            <a:pPr algn="ctr"/>
            <a:r>
              <a:rPr lang="ja-JP" altLang="en-US" sz="1100" dirty="0" smtClean="0">
                <a:latin typeface="游明朝 Demibold" panose="02020600000000000000" pitchFamily="18" charset="-128"/>
                <a:ea typeface="游明朝 Demibold" panose="02020600000000000000" pitchFamily="18" charset="-128"/>
              </a:rPr>
              <a:t>（チェックポイント）</a:t>
            </a:r>
            <a:endParaRPr lang="en-US" altLang="ja-JP" sz="1100" dirty="0" smtClean="0">
              <a:latin typeface="游明朝 Demibold" panose="02020600000000000000" pitchFamily="18" charset="-128"/>
              <a:ea typeface="游明朝 Demibold" panose="02020600000000000000" pitchFamily="18" charset="-128"/>
            </a:endParaRPr>
          </a:p>
          <a:p>
            <a:endParaRPr lang="en-US" altLang="ja-JP" sz="2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提案書に、何を決議する</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かが明記されているか</a:t>
            </a:r>
            <a:endParaRPr lang="en-US" altLang="ja-JP" sz="1100" dirty="0" smtClean="0">
              <a:latin typeface="ＭＳ 明朝" panose="02020609040205080304" pitchFamily="17" charset="-128"/>
              <a:ea typeface="ＭＳ 明朝" panose="02020609040205080304" pitchFamily="17" charset="-128"/>
            </a:endParaRPr>
          </a:p>
          <a:p>
            <a:endParaRPr lang="en-US" altLang="ja-JP" sz="3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議題を判断するための、</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十分な資料を添付したか</a:t>
            </a:r>
            <a:endParaRPr lang="en-US" altLang="ja-JP" sz="1100" dirty="0" smtClean="0">
              <a:latin typeface="ＭＳ 明朝" panose="02020609040205080304" pitchFamily="17" charset="-128"/>
              <a:ea typeface="ＭＳ 明朝" panose="02020609040205080304" pitchFamily="17" charset="-128"/>
            </a:endParaRPr>
          </a:p>
          <a:p>
            <a:endParaRPr lang="en-US" altLang="ja-JP" sz="3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特別の利害関係の有無を</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確認しているか</a:t>
            </a:r>
            <a:endParaRPr lang="en-US" altLang="ja-JP" sz="200" dirty="0" smtClean="0">
              <a:latin typeface="ＭＳ 明朝" panose="02020609040205080304" pitchFamily="17" charset="-128"/>
              <a:ea typeface="ＭＳ 明朝" panose="02020609040205080304" pitchFamily="17" charset="-128"/>
            </a:endParaRPr>
          </a:p>
          <a:p>
            <a:endParaRPr lang="en-US" altLang="ja-JP" sz="400" dirty="0">
              <a:latin typeface="ＭＳ 明朝" panose="02020609040205080304" pitchFamily="17" charset="-128"/>
              <a:ea typeface="ＭＳ 明朝" panose="02020609040205080304" pitchFamily="17" charset="-128"/>
            </a:endParaRPr>
          </a:p>
          <a:p>
            <a:r>
              <a:rPr lang="en-US" altLang="ja-JP" sz="1100" dirty="0" smtClean="0">
                <a:solidFill>
                  <a:srgbClr val="FF0000"/>
                </a:solidFill>
                <a:latin typeface="ＭＳ 明朝" panose="02020609040205080304" pitchFamily="17" charset="-128"/>
                <a:ea typeface="ＭＳ 明朝" panose="02020609040205080304" pitchFamily="17" charset="-128"/>
              </a:rPr>
              <a:t>※</a:t>
            </a:r>
            <a:r>
              <a:rPr lang="ja-JP" altLang="en-US" sz="1100" dirty="0" smtClean="0">
                <a:solidFill>
                  <a:srgbClr val="FF0000"/>
                </a:solidFill>
                <a:latin typeface="ＭＳ 明朝" panose="02020609040205080304" pitchFamily="17" charset="-128"/>
                <a:ea typeface="ＭＳ 明朝" panose="02020609040205080304" pitchFamily="17" charset="-128"/>
              </a:rPr>
              <a:t>　重大な案件は対面</a:t>
            </a:r>
            <a:r>
              <a:rPr lang="en-US" altLang="ja-JP" sz="1100" dirty="0">
                <a:solidFill>
                  <a:srgbClr val="FF0000"/>
                </a:solidFill>
                <a:latin typeface="ＭＳ 明朝" panose="02020609040205080304" pitchFamily="17" charset="-128"/>
                <a:ea typeface="ＭＳ 明朝" panose="02020609040205080304" pitchFamily="17" charset="-128"/>
              </a:rPr>
              <a:t>(</a:t>
            </a:r>
            <a:r>
              <a:rPr lang="ja-JP" altLang="en-US" sz="1100" dirty="0" smtClean="0">
                <a:solidFill>
                  <a:srgbClr val="FF0000"/>
                </a:solidFill>
                <a:latin typeface="ＭＳ 明朝" panose="02020609040205080304" pitchFamily="17" charset="-128"/>
                <a:ea typeface="ＭＳ 明朝" panose="02020609040205080304" pitchFamily="17" charset="-128"/>
              </a:rPr>
              <a:t>テレビ</a:t>
            </a:r>
            <a:endParaRPr lang="en-US" altLang="ja-JP" sz="1100" dirty="0" smtClean="0">
              <a:solidFill>
                <a:srgbClr val="FF0000"/>
              </a:solidFill>
              <a:latin typeface="ＭＳ 明朝" panose="02020609040205080304" pitchFamily="17" charset="-128"/>
              <a:ea typeface="ＭＳ 明朝" panose="02020609040205080304" pitchFamily="17" charset="-128"/>
            </a:endParaRPr>
          </a:p>
          <a:p>
            <a:r>
              <a:rPr lang="ja-JP" altLang="en-US" sz="1100" dirty="0">
                <a:solidFill>
                  <a:srgbClr val="FF0000"/>
                </a:solidFill>
                <a:latin typeface="ＭＳ 明朝" panose="02020609040205080304" pitchFamily="17" charset="-128"/>
                <a:ea typeface="ＭＳ 明朝" panose="02020609040205080304" pitchFamily="17" charset="-128"/>
              </a:rPr>
              <a:t>　</a:t>
            </a:r>
            <a:r>
              <a:rPr lang="ja-JP" altLang="en-US" sz="1100" dirty="0" smtClean="0">
                <a:solidFill>
                  <a:srgbClr val="FF0000"/>
                </a:solidFill>
                <a:latin typeface="ＭＳ 明朝" panose="02020609040205080304" pitchFamily="17" charset="-128"/>
                <a:ea typeface="ＭＳ 明朝" panose="02020609040205080304" pitchFamily="17" charset="-128"/>
              </a:rPr>
              <a:t>会議等を含む</a:t>
            </a:r>
            <a:r>
              <a:rPr lang="en-US" altLang="ja-JP" sz="1100" dirty="0" smtClean="0">
                <a:solidFill>
                  <a:srgbClr val="FF0000"/>
                </a:solidFill>
                <a:latin typeface="ＭＳ 明朝" panose="02020609040205080304" pitchFamily="17" charset="-128"/>
                <a:ea typeface="ＭＳ 明朝" panose="02020609040205080304" pitchFamily="17" charset="-128"/>
              </a:rPr>
              <a:t>)</a:t>
            </a:r>
            <a:r>
              <a:rPr lang="ja-JP" altLang="en-US" sz="1100" dirty="0" smtClean="0">
                <a:solidFill>
                  <a:srgbClr val="FF0000"/>
                </a:solidFill>
                <a:latin typeface="ＭＳ 明朝" panose="02020609040205080304" pitchFamily="17" charset="-128"/>
                <a:ea typeface="ＭＳ 明朝" panose="02020609040205080304" pitchFamily="17" charset="-128"/>
              </a:rPr>
              <a:t>で行うことが</a:t>
            </a:r>
            <a:endParaRPr lang="en-US" altLang="ja-JP" sz="1100" dirty="0" smtClean="0">
              <a:solidFill>
                <a:srgbClr val="FF0000"/>
              </a:solidFill>
              <a:latin typeface="ＭＳ 明朝" panose="02020609040205080304" pitchFamily="17" charset="-128"/>
              <a:ea typeface="ＭＳ 明朝" panose="02020609040205080304" pitchFamily="17" charset="-128"/>
            </a:endParaRPr>
          </a:p>
          <a:p>
            <a:r>
              <a:rPr lang="ja-JP" altLang="en-US" sz="1100" dirty="0">
                <a:solidFill>
                  <a:srgbClr val="FF0000"/>
                </a:solidFill>
                <a:latin typeface="ＭＳ 明朝" panose="02020609040205080304" pitchFamily="17" charset="-128"/>
                <a:ea typeface="ＭＳ 明朝" panose="02020609040205080304" pitchFamily="17" charset="-128"/>
              </a:rPr>
              <a:t>　</a:t>
            </a:r>
            <a:r>
              <a:rPr lang="ja-JP" altLang="en-US" sz="1100" dirty="0" smtClean="0">
                <a:solidFill>
                  <a:srgbClr val="FF0000"/>
                </a:solidFill>
                <a:latin typeface="ＭＳ 明朝" panose="02020609040205080304" pitchFamily="17" charset="-128"/>
                <a:ea typeface="ＭＳ 明朝" panose="02020609040205080304" pitchFamily="17" charset="-128"/>
              </a:rPr>
              <a:t>望ましいと言えます。</a:t>
            </a:r>
            <a:endParaRPr lang="en-US" altLang="ja-JP" sz="1100" dirty="0" smtClean="0">
              <a:solidFill>
                <a:srgbClr val="FF0000"/>
              </a:solidFill>
              <a:latin typeface="ＭＳ 明朝" panose="02020609040205080304" pitchFamily="17" charset="-128"/>
              <a:ea typeface="ＭＳ 明朝" panose="02020609040205080304" pitchFamily="17" charset="-128"/>
            </a:endParaRPr>
          </a:p>
        </p:txBody>
      </p:sp>
      <p:sp>
        <p:nvSpPr>
          <p:cNvPr id="46" name="テキスト ボックス 45"/>
          <p:cNvSpPr txBox="1"/>
          <p:nvPr/>
        </p:nvSpPr>
        <p:spPr>
          <a:xfrm>
            <a:off x="7359281" y="4528985"/>
            <a:ext cx="2292144" cy="1338828"/>
          </a:xfrm>
          <a:prstGeom prst="rect">
            <a:avLst/>
          </a:prstGeom>
          <a:noFill/>
        </p:spPr>
        <p:txBody>
          <a:bodyPr wrap="square" rtlCol="0">
            <a:spAutoFit/>
          </a:bodyPr>
          <a:lstStyle/>
          <a:p>
            <a:pPr algn="ctr"/>
            <a:r>
              <a:rPr lang="ja-JP" altLang="en-US" sz="1100" dirty="0" smtClean="0">
                <a:latin typeface="游明朝 Demibold" panose="02020600000000000000" pitchFamily="18" charset="-128"/>
                <a:ea typeface="游明朝 Demibold" panose="02020600000000000000" pitchFamily="18" charset="-128"/>
              </a:rPr>
              <a:t>（チェックポイント）</a:t>
            </a:r>
            <a:endParaRPr lang="en-US" altLang="ja-JP" sz="1100" dirty="0" smtClean="0">
              <a:latin typeface="游明朝 Demibold" panose="02020600000000000000" pitchFamily="18" charset="-128"/>
              <a:ea typeface="游明朝 Demibold" panose="02020600000000000000" pitchFamily="18" charset="-128"/>
            </a:endParaRPr>
          </a:p>
          <a:p>
            <a:r>
              <a:rPr lang="ja-JP" altLang="en-US" sz="1100" dirty="0" smtClean="0">
                <a:latin typeface="ＭＳ 明朝" panose="02020609040205080304" pitchFamily="17" charset="-128"/>
                <a:ea typeface="ＭＳ 明朝" panose="02020609040205080304" pitchFamily="17" charset="-128"/>
              </a:rPr>
              <a:t>☑　評議員全員の同意書があるか</a:t>
            </a:r>
            <a:endParaRPr lang="en-US" altLang="ja-JP" sz="1100" dirty="0" smtClean="0">
              <a:latin typeface="ＭＳ 明朝" panose="02020609040205080304" pitchFamily="17" charset="-128"/>
              <a:ea typeface="ＭＳ 明朝" panose="02020609040205080304" pitchFamily="17" charset="-128"/>
            </a:endParaRPr>
          </a:p>
          <a:p>
            <a:endParaRPr lang="en-US" altLang="ja-JP" sz="400" dirty="0">
              <a:latin typeface="ＭＳ 明朝" panose="02020609040205080304" pitchFamily="17" charset="-128"/>
              <a:ea typeface="ＭＳ 明朝" panose="02020609040205080304" pitchFamily="17" charset="-128"/>
            </a:endParaRPr>
          </a:p>
          <a:p>
            <a:r>
              <a:rPr lang="en-US" altLang="ja-JP" sz="1100" dirty="0" smtClean="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　全員の同意が揃った時点</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で成立します。</a:t>
            </a:r>
            <a:endParaRPr lang="en-US" altLang="ja-JP" sz="1100" dirty="0" smtClean="0">
              <a:latin typeface="ＭＳ 明朝" panose="02020609040205080304" pitchFamily="17" charset="-128"/>
              <a:ea typeface="ＭＳ 明朝" panose="02020609040205080304" pitchFamily="17" charset="-128"/>
            </a:endParaRPr>
          </a:p>
          <a:p>
            <a:r>
              <a:rPr lang="en-US" altLang="ja-JP" sz="1100" dirty="0" smtClean="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　１人でも同意しない場合、</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事前調整に戻り、対面での</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開催を行う必要があります。</a:t>
            </a:r>
            <a:endParaRPr lang="en-US" altLang="ja-JP" sz="1100" dirty="0" smtClean="0">
              <a:latin typeface="ＭＳ 明朝" panose="02020609040205080304" pitchFamily="17" charset="-128"/>
              <a:ea typeface="ＭＳ 明朝" panose="02020609040205080304" pitchFamily="17" charset="-128"/>
            </a:endParaRPr>
          </a:p>
        </p:txBody>
      </p:sp>
      <p:sp>
        <p:nvSpPr>
          <p:cNvPr id="47" name="テキスト ボックス 46"/>
          <p:cNvSpPr txBox="1"/>
          <p:nvPr/>
        </p:nvSpPr>
        <p:spPr>
          <a:xfrm>
            <a:off x="7464720" y="1415931"/>
            <a:ext cx="1865377" cy="1646605"/>
          </a:xfrm>
          <a:prstGeom prst="rect">
            <a:avLst/>
          </a:prstGeom>
          <a:noFill/>
        </p:spPr>
        <p:txBody>
          <a:bodyPr wrap="square" rtlCol="0">
            <a:spAutoFit/>
          </a:bodyPr>
          <a:lstStyle/>
          <a:p>
            <a:pPr algn="ctr"/>
            <a:r>
              <a:rPr lang="ja-JP" altLang="en-US" sz="1100" dirty="0" smtClean="0">
                <a:latin typeface="游明朝 Demibold" panose="02020600000000000000" pitchFamily="18" charset="-128"/>
                <a:ea typeface="游明朝 Demibold" panose="02020600000000000000" pitchFamily="18" charset="-128"/>
              </a:rPr>
              <a:t>（チェックポイント）</a:t>
            </a:r>
            <a:endParaRPr lang="en-US" altLang="ja-JP" sz="1100" dirty="0" smtClean="0">
              <a:latin typeface="游明朝 Demibold" panose="02020600000000000000" pitchFamily="18" charset="-128"/>
              <a:ea typeface="游明朝 Demibold" panose="02020600000000000000" pitchFamily="18" charset="-128"/>
            </a:endParaRPr>
          </a:p>
          <a:p>
            <a:r>
              <a:rPr lang="ja-JP" altLang="en-US" sz="1100" dirty="0" smtClean="0">
                <a:latin typeface="ＭＳ 明朝" panose="02020609040205080304" pitchFamily="17" charset="-128"/>
                <a:ea typeface="ＭＳ 明朝" panose="02020609040205080304" pitchFamily="17" charset="-128"/>
              </a:rPr>
              <a:t>☑　議案につ</a:t>
            </a:r>
            <a:r>
              <a:rPr lang="ja-JP" altLang="en-US" sz="1100" dirty="0">
                <a:latin typeface="ＭＳ 明朝" panose="02020609040205080304" pitchFamily="17" charset="-128"/>
                <a:ea typeface="ＭＳ 明朝" panose="02020609040205080304" pitchFamily="17" charset="-128"/>
              </a:rPr>
              <a:t>き</a:t>
            </a:r>
            <a:r>
              <a:rPr lang="ja-JP" altLang="en-US" sz="1100" dirty="0" smtClean="0">
                <a:latin typeface="ＭＳ 明朝" panose="02020609040205080304" pitchFamily="17" charset="-128"/>
                <a:ea typeface="ＭＳ 明朝" panose="02020609040205080304" pitchFamily="17" charset="-128"/>
              </a:rPr>
              <a:t>特別の利害</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関係を有する者がいない</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ことを確認したか</a:t>
            </a:r>
            <a:endParaRPr lang="en-US" altLang="ja-JP" sz="1100" dirty="0" smtClean="0">
              <a:latin typeface="ＭＳ 明朝" panose="02020609040205080304" pitchFamily="17" charset="-128"/>
              <a:ea typeface="ＭＳ 明朝" panose="02020609040205080304" pitchFamily="17" charset="-128"/>
            </a:endParaRPr>
          </a:p>
          <a:p>
            <a:endParaRPr lang="en-US" altLang="ja-JP" sz="300" dirty="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定足数、議決数は足り</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ているか（定款変更等、</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特別決議が必要な場合は</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特に注意）</a:t>
            </a:r>
            <a:endParaRPr lang="en-US" altLang="ja-JP" sz="1100" dirty="0" smtClean="0">
              <a:latin typeface="ＭＳ 明朝" panose="02020609040205080304" pitchFamily="17" charset="-128"/>
              <a:ea typeface="ＭＳ 明朝" panose="02020609040205080304" pitchFamily="17" charset="-128"/>
            </a:endParaRPr>
          </a:p>
          <a:p>
            <a:endParaRPr lang="en-US" altLang="ja-JP" sz="1100" dirty="0" smtClean="0">
              <a:latin typeface="ＭＳ 明朝" panose="02020609040205080304" pitchFamily="17" charset="-128"/>
              <a:ea typeface="ＭＳ 明朝" panose="02020609040205080304" pitchFamily="17" charset="-128"/>
            </a:endParaRPr>
          </a:p>
        </p:txBody>
      </p:sp>
      <p:sp>
        <p:nvSpPr>
          <p:cNvPr id="48" name="テキスト ボックス 47"/>
          <p:cNvSpPr txBox="1"/>
          <p:nvPr/>
        </p:nvSpPr>
        <p:spPr>
          <a:xfrm>
            <a:off x="9697145" y="1425075"/>
            <a:ext cx="1865377" cy="1015663"/>
          </a:xfrm>
          <a:prstGeom prst="rect">
            <a:avLst/>
          </a:prstGeom>
          <a:noFill/>
        </p:spPr>
        <p:txBody>
          <a:bodyPr wrap="square" rtlCol="0">
            <a:spAutoFit/>
          </a:bodyPr>
          <a:lstStyle/>
          <a:p>
            <a:pPr algn="ctr"/>
            <a:r>
              <a:rPr lang="ja-JP" altLang="en-US" sz="1100" dirty="0" smtClean="0">
                <a:latin typeface="游明朝 Demibold" panose="02020600000000000000" pitchFamily="18" charset="-128"/>
                <a:ea typeface="游明朝 Demibold" panose="02020600000000000000" pitchFamily="18" charset="-128"/>
              </a:rPr>
              <a:t>（チェックポイント）</a:t>
            </a:r>
            <a:endParaRPr lang="en-US" altLang="ja-JP" sz="1100" dirty="0" smtClean="0">
              <a:latin typeface="游明朝 Demibold" panose="02020600000000000000" pitchFamily="18" charset="-128"/>
              <a:ea typeface="游明朝 Demibold" panose="02020600000000000000" pitchFamily="18" charset="-128"/>
            </a:endParaRPr>
          </a:p>
          <a:p>
            <a:r>
              <a:rPr lang="ja-JP" altLang="en-US" sz="1100" dirty="0" smtClean="0">
                <a:latin typeface="ＭＳ 明朝" panose="02020609040205080304" pitchFamily="17" charset="-128"/>
                <a:ea typeface="ＭＳ 明朝" panose="02020609040205080304" pitchFamily="17" charset="-128"/>
              </a:rPr>
              <a:t>☑　議事録署名人の署名又</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は記名押印があるか</a:t>
            </a:r>
            <a:endParaRPr lang="en-US" altLang="ja-JP" sz="1100" dirty="0" smtClean="0">
              <a:latin typeface="ＭＳ 明朝" panose="02020609040205080304" pitchFamily="17" charset="-128"/>
              <a:ea typeface="ＭＳ 明朝" panose="02020609040205080304" pitchFamily="17" charset="-128"/>
            </a:endParaRPr>
          </a:p>
          <a:p>
            <a:endParaRPr lang="en-US" altLang="ja-JP" sz="400" dirty="0">
              <a:latin typeface="ＭＳ 明朝" panose="02020609040205080304" pitchFamily="17" charset="-128"/>
              <a:ea typeface="ＭＳ 明朝" panose="02020609040205080304" pitchFamily="17" charset="-128"/>
            </a:endParaRPr>
          </a:p>
          <a:p>
            <a:r>
              <a:rPr lang="en-US" altLang="ja-JP" sz="1100" dirty="0" smtClean="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　決議省略の場合でも、</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議事録の作成は必要です。</a:t>
            </a:r>
            <a:endParaRPr lang="en-US" altLang="ja-JP" sz="1100" dirty="0" smtClean="0">
              <a:latin typeface="ＭＳ 明朝" panose="02020609040205080304" pitchFamily="17" charset="-128"/>
              <a:ea typeface="ＭＳ 明朝" panose="02020609040205080304" pitchFamily="17" charset="-128"/>
            </a:endParaRPr>
          </a:p>
        </p:txBody>
      </p:sp>
      <p:sp>
        <p:nvSpPr>
          <p:cNvPr id="29" name="テキスト ボックス 28"/>
          <p:cNvSpPr txBox="1"/>
          <p:nvPr/>
        </p:nvSpPr>
        <p:spPr>
          <a:xfrm>
            <a:off x="6571780" y="701435"/>
            <a:ext cx="1259172" cy="261610"/>
          </a:xfrm>
          <a:prstGeom prst="rect">
            <a:avLst/>
          </a:prstGeom>
          <a:noFill/>
        </p:spPr>
        <p:txBody>
          <a:bodyPr wrap="square" rtlCol="0">
            <a:spAutoFit/>
          </a:bodyPr>
          <a:lstStyle/>
          <a:p>
            <a:pPr algn="ctr"/>
            <a:r>
              <a:rPr lang="ja-JP" altLang="en-US" sz="1100" dirty="0" smtClean="0">
                <a:latin typeface="游明朝 Demibold" panose="02020600000000000000" pitchFamily="18" charset="-128"/>
                <a:ea typeface="游明朝 Demibold" panose="02020600000000000000" pitchFamily="18" charset="-128"/>
              </a:rPr>
              <a:t>（中７日以上）</a:t>
            </a:r>
            <a:endParaRPr lang="en-US" altLang="ja-JP" sz="1100" dirty="0" smtClean="0">
              <a:latin typeface="游明朝 Demibold" panose="02020600000000000000" pitchFamily="18" charset="-128"/>
              <a:ea typeface="游明朝 Demibold" panose="02020600000000000000" pitchFamily="18" charset="-128"/>
            </a:endParaRPr>
          </a:p>
        </p:txBody>
      </p:sp>
      <p:graphicFrame>
        <p:nvGraphicFramePr>
          <p:cNvPr id="31" name="オブジェクト 30"/>
          <p:cNvGraphicFramePr>
            <a:graphicFrameLocks noChangeAspect="1"/>
          </p:cNvGraphicFramePr>
          <p:nvPr>
            <p:extLst>
              <p:ext uri="{D42A27DB-BD31-4B8C-83A1-F6EECF244321}">
                <p14:modId xmlns:p14="http://schemas.microsoft.com/office/powerpoint/2010/main" val="2080736411"/>
              </p:ext>
            </p:extLst>
          </p:nvPr>
        </p:nvGraphicFramePr>
        <p:xfrm>
          <a:off x="10197812" y="4759016"/>
          <a:ext cx="1753395" cy="1664427"/>
        </p:xfrm>
        <a:graphic>
          <a:graphicData uri="http://schemas.openxmlformats.org/presentationml/2006/ole">
            <mc:AlternateContent xmlns:mc="http://schemas.openxmlformats.org/markup-compatibility/2006">
              <mc:Choice xmlns:v="urn:schemas-microsoft-com:vml" Requires="v">
                <p:oleObj spid="_x0000_s4231" name="ワークシート" r:id="rId3" imgW="1501056" imgH="1424929" progId="Excel.Sheet.12">
                  <p:embed/>
                </p:oleObj>
              </mc:Choice>
              <mc:Fallback>
                <p:oleObj name="ワークシート" r:id="rId3" imgW="1501056" imgH="1424929" progId="Excel.Sheet.12">
                  <p:embed/>
                  <p:pic>
                    <p:nvPicPr>
                      <p:cNvPr id="29" name="オブジェクト 28"/>
                      <p:cNvPicPr/>
                      <p:nvPr/>
                    </p:nvPicPr>
                    <p:blipFill>
                      <a:blip r:embed="rId4"/>
                      <a:stretch>
                        <a:fillRect/>
                      </a:stretch>
                    </p:blipFill>
                    <p:spPr>
                      <a:xfrm>
                        <a:off x="10197812" y="4759016"/>
                        <a:ext cx="1753395" cy="1664427"/>
                      </a:xfrm>
                      <a:prstGeom prst="rect">
                        <a:avLst/>
                      </a:prstGeom>
                    </p:spPr>
                  </p:pic>
                </p:oleObj>
              </mc:Fallback>
            </mc:AlternateContent>
          </a:graphicData>
        </a:graphic>
      </p:graphicFrame>
      <p:sp>
        <p:nvSpPr>
          <p:cNvPr id="34" name="テキスト ボックス 33"/>
          <p:cNvSpPr txBox="1"/>
          <p:nvPr/>
        </p:nvSpPr>
        <p:spPr>
          <a:xfrm>
            <a:off x="10136852" y="4430459"/>
            <a:ext cx="1796730" cy="246221"/>
          </a:xfrm>
          <a:prstGeom prst="rect">
            <a:avLst/>
          </a:prstGeom>
          <a:noFill/>
        </p:spPr>
        <p:txBody>
          <a:bodyPr wrap="square" rtlCol="0">
            <a:spAutoFit/>
          </a:bodyPr>
          <a:lstStyle/>
          <a:p>
            <a:pPr algn="ctr"/>
            <a:r>
              <a:rPr lang="ja-JP" altLang="en-US" sz="1000" dirty="0" smtClean="0">
                <a:latin typeface="游明朝 Demibold" panose="02020600000000000000" pitchFamily="18" charset="-128"/>
                <a:ea typeface="游明朝 Demibold" panose="02020600000000000000" pitchFamily="18" charset="-128"/>
              </a:rPr>
              <a:t>（参照：中７日とは）</a:t>
            </a:r>
            <a:endParaRPr lang="en-US" altLang="ja-JP" sz="1000" dirty="0" smtClean="0">
              <a:latin typeface="游明朝 Demibold" panose="02020600000000000000" pitchFamily="18" charset="-128"/>
              <a:ea typeface="游明朝 Demibold" panose="02020600000000000000" pitchFamily="18" charset="-128"/>
            </a:endParaRPr>
          </a:p>
        </p:txBody>
      </p:sp>
      <p:sp>
        <p:nvSpPr>
          <p:cNvPr id="38" name="テキスト ボックス 37"/>
          <p:cNvSpPr txBox="1"/>
          <p:nvPr/>
        </p:nvSpPr>
        <p:spPr>
          <a:xfrm>
            <a:off x="4108874" y="710472"/>
            <a:ext cx="1259172" cy="261610"/>
          </a:xfrm>
          <a:prstGeom prst="rect">
            <a:avLst/>
          </a:prstGeom>
          <a:noFill/>
        </p:spPr>
        <p:txBody>
          <a:bodyPr wrap="square" rtlCol="0">
            <a:spAutoFit/>
          </a:bodyPr>
          <a:lstStyle/>
          <a:p>
            <a:pPr algn="ctr"/>
            <a:r>
              <a:rPr lang="ja-JP" altLang="en-US" sz="1100" dirty="0" smtClean="0">
                <a:latin typeface="游明朝 Demibold" panose="02020600000000000000" pitchFamily="18" charset="-128"/>
                <a:ea typeface="游明朝 Demibold" panose="02020600000000000000" pitchFamily="18" charset="-128"/>
              </a:rPr>
              <a:t>（通常開催）</a:t>
            </a:r>
            <a:endParaRPr lang="en-US" altLang="ja-JP" sz="1100" dirty="0" smtClean="0">
              <a:latin typeface="游明朝 Demibold" panose="02020600000000000000" pitchFamily="18" charset="-128"/>
              <a:ea typeface="游明朝 Demibold" panose="02020600000000000000" pitchFamily="18" charset="-128"/>
            </a:endParaRPr>
          </a:p>
        </p:txBody>
      </p:sp>
      <p:sp>
        <p:nvSpPr>
          <p:cNvPr id="39" name="テキスト ボックス 38"/>
          <p:cNvSpPr txBox="1"/>
          <p:nvPr/>
        </p:nvSpPr>
        <p:spPr>
          <a:xfrm>
            <a:off x="4108874" y="1704593"/>
            <a:ext cx="1259172" cy="261610"/>
          </a:xfrm>
          <a:prstGeom prst="rect">
            <a:avLst/>
          </a:prstGeom>
          <a:noFill/>
        </p:spPr>
        <p:txBody>
          <a:bodyPr wrap="square" rtlCol="0">
            <a:spAutoFit/>
          </a:bodyPr>
          <a:lstStyle/>
          <a:p>
            <a:pPr algn="ctr"/>
            <a:r>
              <a:rPr lang="ja-JP" altLang="en-US" sz="1100" dirty="0" smtClean="0">
                <a:latin typeface="游明朝 Demibold" panose="02020600000000000000" pitchFamily="18" charset="-128"/>
                <a:ea typeface="游明朝 Demibold" panose="02020600000000000000" pitchFamily="18" charset="-128"/>
              </a:rPr>
              <a:t>（決議省略）</a:t>
            </a:r>
            <a:endParaRPr lang="en-US" altLang="ja-JP" sz="1100" dirty="0" smtClean="0">
              <a:latin typeface="游明朝 Demibold" panose="02020600000000000000" pitchFamily="18" charset="-128"/>
              <a:ea typeface="游明朝 Demibold" panose="02020600000000000000" pitchFamily="18" charset="-128"/>
            </a:endParaRPr>
          </a:p>
        </p:txBody>
      </p:sp>
      <p:sp>
        <p:nvSpPr>
          <p:cNvPr id="10" name="角丸四角形 9"/>
          <p:cNvSpPr/>
          <p:nvPr/>
        </p:nvSpPr>
        <p:spPr>
          <a:xfrm>
            <a:off x="781496" y="4730630"/>
            <a:ext cx="3136392" cy="1881149"/>
          </a:xfrm>
          <a:prstGeom prst="roundRect">
            <a:avLst>
              <a:gd name="adj" fmla="val 8646"/>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chemeClr val="tx1"/>
                </a:solidFill>
                <a:ea typeface="+mj-ea"/>
              </a:rPr>
              <a:t>【</a:t>
            </a:r>
            <a:r>
              <a:rPr kumimoji="1" lang="ja-JP" altLang="en-US" sz="1200" b="1" dirty="0" smtClean="0">
                <a:solidFill>
                  <a:schemeClr val="tx1"/>
                </a:solidFill>
                <a:ea typeface="+mj-ea"/>
              </a:rPr>
              <a:t>理事会との主な違い</a:t>
            </a:r>
            <a:r>
              <a:rPr kumimoji="1" lang="en-US" altLang="ja-JP" sz="1200" b="1" dirty="0" smtClean="0">
                <a:solidFill>
                  <a:schemeClr val="tx1"/>
                </a:solidFill>
                <a:ea typeface="+mj-ea"/>
              </a:rPr>
              <a:t>】</a:t>
            </a:r>
            <a:r>
              <a:rPr kumimoji="1" lang="ja-JP" altLang="en-US" sz="1200" b="1" dirty="0" smtClean="0">
                <a:solidFill>
                  <a:schemeClr val="tx1"/>
                </a:solidFill>
                <a:ea typeface="+mj-ea"/>
              </a:rPr>
              <a:t>（指摘事項）</a:t>
            </a:r>
            <a:endParaRPr kumimoji="1" lang="en-US" altLang="ja-JP" sz="1200" b="1" dirty="0" smtClean="0">
              <a:solidFill>
                <a:schemeClr val="tx1"/>
              </a:solidFill>
              <a:ea typeface="+mj-ea"/>
            </a:endParaRPr>
          </a:p>
          <a:p>
            <a:pPr algn="ctr"/>
            <a:endParaRPr kumimoji="1" lang="en-US" altLang="ja-JP" sz="600" dirty="0" smtClean="0">
              <a:solidFill>
                <a:schemeClr val="tx1"/>
              </a:solidFill>
              <a:ea typeface="+mj-ea"/>
            </a:endParaRPr>
          </a:p>
          <a:p>
            <a:r>
              <a:rPr lang="ja-JP" altLang="en-US" sz="1200" dirty="0" smtClean="0">
                <a:solidFill>
                  <a:schemeClr val="tx1"/>
                </a:solidFill>
                <a:latin typeface="ＭＳ 明朝" panose="02020609040205080304" pitchFamily="17" charset="-128"/>
                <a:ea typeface="ＭＳ 明朝" panose="02020609040205080304" pitchFamily="17" charset="-128"/>
              </a:rPr>
              <a:t>・開催するためには、理事会で、日時、</a:t>
            </a:r>
            <a:endParaRPr lang="en-US" altLang="ja-JP" sz="1200" dirty="0" smtClean="0">
              <a:solidFill>
                <a:schemeClr val="tx1"/>
              </a:solidFill>
              <a:latin typeface="ＭＳ 明朝" panose="02020609040205080304" pitchFamily="17" charset="-128"/>
              <a:ea typeface="ＭＳ 明朝" panose="02020609040205080304" pitchFamily="17" charset="-128"/>
            </a:endParaRPr>
          </a:p>
          <a:p>
            <a:r>
              <a:rPr lang="ja-JP" altLang="en-US" sz="1200" dirty="0">
                <a:solidFill>
                  <a:schemeClr val="tx1"/>
                </a:solidFill>
                <a:latin typeface="ＭＳ 明朝" panose="02020609040205080304" pitchFamily="17" charset="-128"/>
                <a:ea typeface="ＭＳ 明朝" panose="02020609040205080304" pitchFamily="17" charset="-128"/>
              </a:rPr>
              <a:t>　</a:t>
            </a:r>
            <a:r>
              <a:rPr lang="ja-JP" altLang="en-US" sz="1200" dirty="0" smtClean="0">
                <a:solidFill>
                  <a:schemeClr val="tx1"/>
                </a:solidFill>
                <a:latin typeface="ＭＳ 明朝" panose="02020609040205080304" pitchFamily="17" charset="-128"/>
                <a:ea typeface="ＭＳ 明朝" panose="02020609040205080304" pitchFamily="17" charset="-128"/>
              </a:rPr>
              <a:t>場所、議題、議案の概要を決議して、</a:t>
            </a:r>
            <a:endParaRPr lang="en-US" altLang="ja-JP" sz="1200" dirty="0" smtClean="0">
              <a:solidFill>
                <a:schemeClr val="tx1"/>
              </a:solidFill>
              <a:latin typeface="ＭＳ 明朝" panose="02020609040205080304" pitchFamily="17" charset="-128"/>
              <a:ea typeface="ＭＳ 明朝" panose="02020609040205080304" pitchFamily="17" charset="-128"/>
            </a:endParaRPr>
          </a:p>
          <a:p>
            <a:r>
              <a:rPr lang="ja-JP" altLang="en-US" sz="1200" dirty="0">
                <a:solidFill>
                  <a:schemeClr val="tx1"/>
                </a:solidFill>
                <a:latin typeface="ＭＳ 明朝" panose="02020609040205080304" pitchFamily="17" charset="-128"/>
                <a:ea typeface="ＭＳ 明朝" panose="02020609040205080304" pitchFamily="17" charset="-128"/>
              </a:rPr>
              <a:t>　</a:t>
            </a:r>
            <a:r>
              <a:rPr lang="ja-JP" altLang="en-US" sz="1200" dirty="0" smtClean="0">
                <a:solidFill>
                  <a:schemeClr val="tx1"/>
                </a:solidFill>
                <a:latin typeface="ＭＳ 明朝" panose="02020609040205080304" pitchFamily="17" charset="-128"/>
                <a:ea typeface="ＭＳ 明朝" panose="02020609040205080304" pitchFamily="17" charset="-128"/>
              </a:rPr>
              <a:t>招集通知に記載することが必要。</a:t>
            </a:r>
            <a:endParaRPr lang="en-US" altLang="ja-JP" sz="1200" dirty="0" smtClean="0">
              <a:solidFill>
                <a:schemeClr val="tx1"/>
              </a:solidFill>
              <a:latin typeface="ＭＳ 明朝" panose="02020609040205080304" pitchFamily="17" charset="-128"/>
              <a:ea typeface="ＭＳ 明朝" panose="02020609040205080304" pitchFamily="17" charset="-128"/>
            </a:endParaRPr>
          </a:p>
          <a:p>
            <a:r>
              <a:rPr kumimoji="1" lang="ja-JP" altLang="en-US" sz="1200" dirty="0" smtClean="0">
                <a:solidFill>
                  <a:schemeClr val="tx1"/>
                </a:solidFill>
                <a:latin typeface="ＭＳ 明朝" panose="02020609040205080304" pitchFamily="17" charset="-128"/>
                <a:ea typeface="ＭＳ 明朝" panose="02020609040205080304" pitchFamily="17" charset="-128"/>
              </a:rPr>
              <a:t>　→これらを記載した招集通知の文案を</a:t>
            </a:r>
            <a:endParaRPr kumimoji="1" lang="en-US" altLang="ja-JP" sz="1200" dirty="0" smtClean="0">
              <a:solidFill>
                <a:schemeClr val="tx1"/>
              </a:solidFill>
              <a:latin typeface="ＭＳ 明朝" panose="02020609040205080304" pitchFamily="17" charset="-128"/>
              <a:ea typeface="ＭＳ 明朝" panose="02020609040205080304" pitchFamily="17" charset="-128"/>
            </a:endParaRPr>
          </a:p>
          <a:p>
            <a:r>
              <a:rPr lang="ja-JP" altLang="en-US" sz="1200" dirty="0">
                <a:solidFill>
                  <a:schemeClr val="tx1"/>
                </a:solidFill>
                <a:latin typeface="ＭＳ 明朝" panose="02020609040205080304" pitchFamily="17" charset="-128"/>
                <a:ea typeface="ＭＳ 明朝" panose="02020609040205080304" pitchFamily="17" charset="-128"/>
              </a:rPr>
              <a:t>　</a:t>
            </a:r>
            <a:r>
              <a:rPr lang="ja-JP" altLang="en-US" sz="1200" dirty="0" smtClean="0">
                <a:solidFill>
                  <a:schemeClr val="tx1"/>
                </a:solidFill>
                <a:latin typeface="ＭＳ 明朝" panose="02020609040205080304" pitchFamily="17" charset="-128"/>
                <a:ea typeface="ＭＳ 明朝" panose="02020609040205080304" pitchFamily="17" charset="-128"/>
              </a:rPr>
              <a:t>　</a:t>
            </a:r>
            <a:r>
              <a:rPr kumimoji="1" lang="ja-JP" altLang="en-US" sz="1200" dirty="0" smtClean="0">
                <a:solidFill>
                  <a:schemeClr val="tx1"/>
                </a:solidFill>
                <a:latin typeface="ＭＳ 明朝" panose="02020609040205080304" pitchFamily="17" charset="-128"/>
                <a:ea typeface="ＭＳ 明朝" panose="02020609040205080304" pitchFamily="17" charset="-128"/>
              </a:rPr>
              <a:t>理事会に諮ると確実です。</a:t>
            </a:r>
            <a:endParaRPr kumimoji="1" lang="en-US" altLang="ja-JP" sz="12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400" dirty="0" smtClean="0">
              <a:solidFill>
                <a:schemeClr val="tx1"/>
              </a:solidFill>
              <a:latin typeface="ＭＳ 明朝" panose="02020609040205080304" pitchFamily="17" charset="-128"/>
              <a:ea typeface="ＭＳ 明朝" panose="02020609040205080304" pitchFamily="17" charset="-128"/>
            </a:endParaRPr>
          </a:p>
          <a:p>
            <a:r>
              <a:rPr lang="ja-JP" altLang="en-US" sz="1200" dirty="0" smtClean="0">
                <a:solidFill>
                  <a:schemeClr val="tx1"/>
                </a:solidFill>
                <a:latin typeface="ＭＳ 明朝" panose="02020609040205080304" pitchFamily="17" charset="-128"/>
                <a:ea typeface="ＭＳ 明朝" panose="02020609040205080304" pitchFamily="17" charset="-128"/>
              </a:rPr>
              <a:t>・決議できる事項は、法令及び定款に</a:t>
            </a:r>
            <a:endParaRPr lang="en-US" altLang="ja-JP" sz="1200" dirty="0" smtClean="0">
              <a:solidFill>
                <a:schemeClr val="tx1"/>
              </a:solidFill>
              <a:latin typeface="ＭＳ 明朝" panose="02020609040205080304" pitchFamily="17" charset="-128"/>
              <a:ea typeface="ＭＳ 明朝" panose="02020609040205080304" pitchFamily="17" charset="-128"/>
            </a:endParaRPr>
          </a:p>
          <a:p>
            <a:r>
              <a:rPr lang="ja-JP" altLang="en-US" sz="1200" dirty="0">
                <a:solidFill>
                  <a:schemeClr val="tx1"/>
                </a:solidFill>
                <a:latin typeface="ＭＳ 明朝" panose="02020609040205080304" pitchFamily="17" charset="-128"/>
                <a:ea typeface="ＭＳ 明朝" panose="02020609040205080304" pitchFamily="17" charset="-128"/>
              </a:rPr>
              <a:t>　</a:t>
            </a:r>
            <a:r>
              <a:rPr lang="ja-JP" altLang="en-US" sz="1200" dirty="0" smtClean="0">
                <a:solidFill>
                  <a:schemeClr val="tx1"/>
                </a:solidFill>
                <a:latin typeface="ＭＳ 明朝" panose="02020609040205080304" pitchFamily="17" charset="-128"/>
                <a:ea typeface="ＭＳ 明朝" panose="02020609040205080304" pitchFamily="17" charset="-128"/>
              </a:rPr>
              <a:t>定める事項に限られる。</a:t>
            </a:r>
            <a:endParaRPr kumimoji="1" lang="ja-JP" altLang="en-US" sz="1200" dirty="0">
              <a:solidFill>
                <a:schemeClr val="tx1"/>
              </a:solidFill>
              <a:latin typeface="ＭＳ 明朝" panose="02020609040205080304" pitchFamily="17" charset="-128"/>
              <a:ea typeface="ＭＳ 明朝" panose="02020609040205080304" pitchFamily="17" charset="-128"/>
            </a:endParaRPr>
          </a:p>
        </p:txBody>
      </p:sp>
      <p:sp>
        <p:nvSpPr>
          <p:cNvPr id="37" name="テキスト ボックス 36"/>
          <p:cNvSpPr txBox="1"/>
          <p:nvPr/>
        </p:nvSpPr>
        <p:spPr>
          <a:xfrm>
            <a:off x="7645396" y="206003"/>
            <a:ext cx="2624328" cy="253916"/>
          </a:xfrm>
          <a:prstGeom prst="rect">
            <a:avLst/>
          </a:prstGeom>
          <a:noFill/>
        </p:spPr>
        <p:txBody>
          <a:bodyPr wrap="square" rtlCol="0">
            <a:spAutoFit/>
          </a:bodyPr>
          <a:lstStyle/>
          <a:p>
            <a:r>
              <a:rPr kumimoji="1" lang="ja-JP" altLang="en-US" sz="1050" dirty="0" smtClean="0"/>
              <a:t>（ガイドライン</a:t>
            </a:r>
            <a:r>
              <a:rPr kumimoji="1" lang="en-US" altLang="ja-JP" sz="1050" dirty="0" smtClean="0"/>
              <a:t>P</a:t>
            </a:r>
            <a:r>
              <a:rPr kumimoji="1" lang="ja-JP" altLang="en-US" sz="1050" dirty="0" smtClean="0"/>
              <a:t>６～</a:t>
            </a:r>
            <a:r>
              <a:rPr kumimoji="1" lang="en-US" altLang="ja-JP" sz="1050" dirty="0" smtClean="0"/>
              <a:t>P</a:t>
            </a:r>
            <a:r>
              <a:rPr lang="ja-JP" altLang="en-US" sz="1050" dirty="0" smtClean="0"/>
              <a:t>１</a:t>
            </a:r>
            <a:r>
              <a:rPr lang="ja-JP" altLang="en-US" sz="1050" dirty="0"/>
              <a:t>４</a:t>
            </a:r>
            <a:r>
              <a:rPr kumimoji="1" lang="ja-JP" altLang="en-US" sz="1050" dirty="0" smtClean="0"/>
              <a:t>参照）</a:t>
            </a:r>
            <a:endParaRPr kumimoji="1" lang="ja-JP" altLang="en-US" sz="1050" dirty="0"/>
          </a:p>
        </p:txBody>
      </p:sp>
    </p:spTree>
    <p:extLst>
      <p:ext uri="{BB962C8B-B14F-4D97-AF65-F5344CB8AC3E}">
        <p14:creationId xmlns:p14="http://schemas.microsoft.com/office/powerpoint/2010/main" val="433743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971909" y="109307"/>
            <a:ext cx="10395878" cy="438089"/>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５　定時評議員会での役員等の一斉改選までの流れ</a:t>
            </a:r>
            <a:endParaRPr kumimoji="1" lang="ja-JP" altLang="en-US" b="1" dirty="0">
              <a:solidFill>
                <a:schemeClr val="tx1"/>
              </a:solidFill>
            </a:endParaRPr>
          </a:p>
        </p:txBody>
      </p:sp>
      <p:sp>
        <p:nvSpPr>
          <p:cNvPr id="3" name="角丸四角形 2"/>
          <p:cNvSpPr/>
          <p:nvPr/>
        </p:nvSpPr>
        <p:spPr>
          <a:xfrm>
            <a:off x="971909" y="1197864"/>
            <a:ext cx="1252728" cy="438912"/>
          </a:xfrm>
          <a:prstGeom prst="roundRect">
            <a:avLst/>
          </a:prstGeom>
          <a:solidFill>
            <a:schemeClr val="bg1">
              <a:lumMod val="95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事前調整</a:t>
            </a:r>
            <a:endParaRPr kumimoji="1" lang="en-US" altLang="ja-JP" sz="1200" b="1" dirty="0" smtClean="0">
              <a:solidFill>
                <a:schemeClr val="tx1"/>
              </a:solidFill>
            </a:endParaRPr>
          </a:p>
          <a:p>
            <a:pPr algn="ctr"/>
            <a:r>
              <a:rPr kumimoji="1" lang="ja-JP" altLang="en-US" sz="1200" b="1" spc="-150" dirty="0" smtClean="0">
                <a:solidFill>
                  <a:schemeClr val="tx1"/>
                </a:solidFill>
              </a:rPr>
              <a:t>（理事・監事）</a:t>
            </a:r>
            <a:endParaRPr kumimoji="1" lang="ja-JP" altLang="en-US" sz="1200" b="1" spc="-150" dirty="0">
              <a:solidFill>
                <a:schemeClr val="tx1"/>
              </a:solidFill>
            </a:endParaRPr>
          </a:p>
        </p:txBody>
      </p:sp>
      <p:sp>
        <p:nvSpPr>
          <p:cNvPr id="5" name="角丸四角形 4"/>
          <p:cNvSpPr/>
          <p:nvPr/>
        </p:nvSpPr>
        <p:spPr>
          <a:xfrm>
            <a:off x="5537227" y="2320387"/>
            <a:ext cx="1252728" cy="438912"/>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評議員選任</a:t>
            </a:r>
            <a:endParaRPr kumimoji="1" lang="en-US" altLang="ja-JP" sz="1200" b="1" dirty="0" smtClean="0">
              <a:solidFill>
                <a:schemeClr val="tx1"/>
              </a:solidFill>
            </a:endParaRPr>
          </a:p>
          <a:p>
            <a:pPr algn="ctr"/>
            <a:r>
              <a:rPr kumimoji="1" lang="ja-JP" altLang="en-US" sz="1200" b="1" dirty="0" smtClean="0">
                <a:solidFill>
                  <a:schemeClr val="tx1"/>
                </a:solidFill>
              </a:rPr>
              <a:t>解任委員会</a:t>
            </a:r>
            <a:endParaRPr kumimoji="1" lang="ja-JP" altLang="en-US" sz="1200" b="1" dirty="0">
              <a:solidFill>
                <a:schemeClr val="tx1"/>
              </a:solidFill>
            </a:endParaRPr>
          </a:p>
        </p:txBody>
      </p:sp>
      <p:sp>
        <p:nvSpPr>
          <p:cNvPr id="6" name="角丸四角形 5"/>
          <p:cNvSpPr/>
          <p:nvPr/>
        </p:nvSpPr>
        <p:spPr>
          <a:xfrm>
            <a:off x="3246194" y="1197864"/>
            <a:ext cx="1479254" cy="438912"/>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理事会</a:t>
            </a:r>
            <a:endParaRPr kumimoji="1" lang="ja-JP" altLang="en-US" sz="1200" b="1" spc="-150" dirty="0">
              <a:solidFill>
                <a:schemeClr val="tx1"/>
              </a:solidFill>
            </a:endParaRPr>
          </a:p>
        </p:txBody>
      </p:sp>
      <p:sp>
        <p:nvSpPr>
          <p:cNvPr id="10" name="角丸四角形 9"/>
          <p:cNvSpPr/>
          <p:nvPr/>
        </p:nvSpPr>
        <p:spPr>
          <a:xfrm>
            <a:off x="7802791" y="1197864"/>
            <a:ext cx="1252728" cy="438912"/>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rPr>
              <a:t>定時</a:t>
            </a:r>
            <a:r>
              <a:rPr kumimoji="1" lang="ja-JP" altLang="en-US" sz="1200" b="1" dirty="0" smtClean="0">
                <a:solidFill>
                  <a:schemeClr val="tx1"/>
                </a:solidFill>
              </a:rPr>
              <a:t>評議員会</a:t>
            </a:r>
            <a:endParaRPr kumimoji="1" lang="ja-JP" altLang="en-US" sz="1200" b="1" dirty="0">
              <a:solidFill>
                <a:schemeClr val="tx1"/>
              </a:solidFill>
            </a:endParaRPr>
          </a:p>
        </p:txBody>
      </p:sp>
      <p:cxnSp>
        <p:nvCxnSpPr>
          <p:cNvPr id="11" name="直線矢印コネクタ 10"/>
          <p:cNvCxnSpPr>
            <a:stCxn id="3" idx="3"/>
            <a:endCxn id="6" idx="1"/>
          </p:cNvCxnSpPr>
          <p:nvPr/>
        </p:nvCxnSpPr>
        <p:spPr>
          <a:xfrm>
            <a:off x="2224637" y="1417320"/>
            <a:ext cx="1021557" cy="0"/>
          </a:xfrm>
          <a:prstGeom prst="straightConnector1">
            <a:avLst/>
          </a:prstGeom>
          <a:ln w="6350">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a:stCxn id="6" idx="3"/>
            <a:endCxn id="5" idx="1"/>
          </p:cNvCxnSpPr>
          <p:nvPr/>
        </p:nvCxnSpPr>
        <p:spPr>
          <a:xfrm>
            <a:off x="4725448" y="1417320"/>
            <a:ext cx="811779" cy="1122523"/>
          </a:xfrm>
          <a:prstGeom prst="straightConnector1">
            <a:avLst/>
          </a:prstGeom>
          <a:ln w="6350">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a:stCxn id="5" idx="3"/>
            <a:endCxn id="10" idx="1"/>
          </p:cNvCxnSpPr>
          <p:nvPr/>
        </p:nvCxnSpPr>
        <p:spPr>
          <a:xfrm flipV="1">
            <a:off x="6789955" y="1417320"/>
            <a:ext cx="1012836" cy="1122523"/>
          </a:xfrm>
          <a:prstGeom prst="straightConnector1">
            <a:avLst/>
          </a:prstGeom>
          <a:ln w="6350">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角丸四角形 17"/>
          <p:cNvSpPr/>
          <p:nvPr/>
        </p:nvSpPr>
        <p:spPr>
          <a:xfrm>
            <a:off x="967650" y="1738382"/>
            <a:ext cx="1252728" cy="438912"/>
          </a:xfrm>
          <a:prstGeom prst="roundRect">
            <a:avLst/>
          </a:prstGeom>
          <a:solidFill>
            <a:schemeClr val="bg1">
              <a:lumMod val="95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事前調整</a:t>
            </a:r>
            <a:endParaRPr kumimoji="1" lang="en-US" altLang="ja-JP" sz="1200" b="1" dirty="0" smtClean="0">
              <a:solidFill>
                <a:schemeClr val="tx1"/>
              </a:solidFill>
            </a:endParaRPr>
          </a:p>
          <a:p>
            <a:pPr algn="ctr"/>
            <a:r>
              <a:rPr lang="ja-JP" altLang="en-US" sz="1200" b="1" dirty="0" smtClean="0">
                <a:solidFill>
                  <a:schemeClr val="tx1"/>
                </a:solidFill>
              </a:rPr>
              <a:t>（評議員）</a:t>
            </a:r>
            <a:endParaRPr kumimoji="1" lang="ja-JP" altLang="en-US" sz="1200" b="1" dirty="0">
              <a:solidFill>
                <a:schemeClr val="tx1"/>
              </a:solidFill>
            </a:endParaRPr>
          </a:p>
        </p:txBody>
      </p:sp>
      <p:cxnSp>
        <p:nvCxnSpPr>
          <p:cNvPr id="19" name="直線矢印コネクタ 18"/>
          <p:cNvCxnSpPr>
            <a:stCxn id="18" idx="3"/>
            <a:endCxn id="6" idx="1"/>
          </p:cNvCxnSpPr>
          <p:nvPr/>
        </p:nvCxnSpPr>
        <p:spPr>
          <a:xfrm flipV="1">
            <a:off x="2220378" y="1417320"/>
            <a:ext cx="1025816" cy="540518"/>
          </a:xfrm>
          <a:prstGeom prst="straightConnector1">
            <a:avLst/>
          </a:prstGeom>
          <a:ln w="6350">
            <a:tailEnd type="triangle"/>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8449056" y="6628403"/>
            <a:ext cx="4210447" cy="246221"/>
          </a:xfrm>
          <a:prstGeom prst="rect">
            <a:avLst/>
          </a:prstGeom>
          <a:noFill/>
        </p:spPr>
        <p:txBody>
          <a:bodyPr wrap="square" rtlCol="0">
            <a:spAutoFit/>
          </a:bodyPr>
          <a:lstStyle/>
          <a:p>
            <a:r>
              <a:rPr kumimoji="1" lang="en-US" altLang="ja-JP" sz="1000" dirty="0" smtClean="0"/>
              <a:t>※</a:t>
            </a:r>
            <a:r>
              <a:rPr kumimoji="1" lang="ja-JP" altLang="en-US" sz="1000" dirty="0" smtClean="0"/>
              <a:t>　理事会・評議員会の開催については、</a:t>
            </a:r>
            <a:r>
              <a:rPr lang="ja-JP" altLang="en-US" sz="1000" dirty="0" smtClean="0"/>
              <a:t>「２」・「４」参照</a:t>
            </a:r>
            <a:endParaRPr kumimoji="1" lang="ja-JP" altLang="en-US" sz="1000" dirty="0"/>
          </a:p>
        </p:txBody>
      </p:sp>
      <p:sp>
        <p:nvSpPr>
          <p:cNvPr id="21" name="角丸四角形 20"/>
          <p:cNvSpPr/>
          <p:nvPr/>
        </p:nvSpPr>
        <p:spPr>
          <a:xfrm>
            <a:off x="967650" y="2279412"/>
            <a:ext cx="1252728" cy="438912"/>
          </a:xfrm>
          <a:prstGeom prst="roundRect">
            <a:avLst/>
          </a:prstGeom>
          <a:solidFill>
            <a:schemeClr val="bg1">
              <a:lumMod val="95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事前調整</a:t>
            </a:r>
            <a:endParaRPr kumimoji="1" lang="en-US" altLang="ja-JP" sz="1200" b="1" dirty="0" smtClean="0">
              <a:solidFill>
                <a:schemeClr val="tx1"/>
              </a:solidFill>
            </a:endParaRPr>
          </a:p>
          <a:p>
            <a:pPr algn="ctr"/>
            <a:r>
              <a:rPr lang="ja-JP" altLang="en-US" sz="1200" b="1" spc="-150" dirty="0" smtClean="0">
                <a:solidFill>
                  <a:schemeClr val="tx1"/>
                </a:solidFill>
              </a:rPr>
              <a:t>（次期候補者）</a:t>
            </a:r>
            <a:endParaRPr kumimoji="1" lang="ja-JP" altLang="en-US" sz="1200" b="1" spc="-150" dirty="0">
              <a:solidFill>
                <a:schemeClr val="tx1"/>
              </a:solidFill>
            </a:endParaRPr>
          </a:p>
        </p:txBody>
      </p:sp>
      <p:cxnSp>
        <p:nvCxnSpPr>
          <p:cNvPr id="24" name="直線矢印コネクタ 23"/>
          <p:cNvCxnSpPr>
            <a:stCxn id="21" idx="3"/>
            <a:endCxn id="6" idx="1"/>
          </p:cNvCxnSpPr>
          <p:nvPr/>
        </p:nvCxnSpPr>
        <p:spPr>
          <a:xfrm flipV="1">
            <a:off x="2220378" y="1417320"/>
            <a:ext cx="1025816" cy="1081548"/>
          </a:xfrm>
          <a:prstGeom prst="straightConnector1">
            <a:avLst/>
          </a:prstGeom>
          <a:ln w="6350">
            <a:tailEnd type="triangle"/>
          </a:ln>
        </p:spPr>
        <p:style>
          <a:lnRef idx="1">
            <a:schemeClr val="accent1"/>
          </a:lnRef>
          <a:fillRef idx="0">
            <a:schemeClr val="accent1"/>
          </a:fillRef>
          <a:effectRef idx="0">
            <a:schemeClr val="accent1"/>
          </a:effectRef>
          <a:fontRef idx="minor">
            <a:schemeClr val="tx1"/>
          </a:fontRef>
        </p:style>
      </p:cxnSp>
      <p:sp>
        <p:nvSpPr>
          <p:cNvPr id="40" name="テキスト ボックス 39"/>
          <p:cNvSpPr txBox="1"/>
          <p:nvPr/>
        </p:nvSpPr>
        <p:spPr>
          <a:xfrm>
            <a:off x="578246" y="2848462"/>
            <a:ext cx="2230205" cy="2354491"/>
          </a:xfrm>
          <a:prstGeom prst="rect">
            <a:avLst/>
          </a:prstGeom>
          <a:noFill/>
        </p:spPr>
        <p:txBody>
          <a:bodyPr wrap="square" rtlCol="0">
            <a:spAutoFit/>
          </a:bodyPr>
          <a:lstStyle/>
          <a:p>
            <a:pPr algn="ctr"/>
            <a:r>
              <a:rPr lang="ja-JP" altLang="en-US" sz="1100" dirty="0" smtClean="0">
                <a:latin typeface="游明朝 Demibold" panose="02020600000000000000" pitchFamily="18" charset="-128"/>
                <a:ea typeface="游明朝 Demibold" panose="02020600000000000000" pitchFamily="18" charset="-128"/>
              </a:rPr>
              <a:t>（調整が必要と思われる事項）</a:t>
            </a:r>
            <a:endParaRPr lang="en-US" altLang="ja-JP" sz="1100" dirty="0" smtClean="0">
              <a:latin typeface="ＭＳ 明朝" panose="02020609040205080304" pitchFamily="17" charset="-128"/>
              <a:ea typeface="ＭＳ 明朝" panose="02020609040205080304" pitchFamily="17" charset="-128"/>
            </a:endParaRPr>
          </a:p>
          <a:p>
            <a:endParaRPr lang="en-US" altLang="ja-JP" sz="200" dirty="0" smtClean="0">
              <a:latin typeface="ＭＳ 明朝" panose="02020609040205080304" pitchFamily="17" charset="-128"/>
              <a:ea typeface="ＭＳ 明朝" panose="02020609040205080304" pitchFamily="17" charset="-128"/>
            </a:endParaRPr>
          </a:p>
          <a:p>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候補予定者との関係</a:t>
            </a:r>
            <a:r>
              <a:rPr lang="en-US" altLang="ja-JP" sz="1100" dirty="0" smtClean="0">
                <a:latin typeface="ＭＳ ゴシック" panose="020B0609070205080204" pitchFamily="49" charset="-128"/>
                <a:ea typeface="ＭＳ ゴシック" panose="020B0609070205080204" pitchFamily="49" charset="-128"/>
              </a:rPr>
              <a:t>】</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・候補予定者の内諾</a:t>
            </a:r>
            <a:endParaRPr lang="en-US" altLang="ja-JP" sz="1100" dirty="0" smtClean="0">
              <a:latin typeface="ＭＳ 明朝" panose="02020609040205080304" pitchFamily="17" charset="-128"/>
              <a:ea typeface="ＭＳ 明朝" panose="02020609040205080304" pitchFamily="17" charset="-128"/>
            </a:endParaRPr>
          </a:p>
          <a:p>
            <a:endParaRPr lang="en-US" altLang="ja-JP" sz="2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・履歴書、就任承諾書、誓約書</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の作成依頼（再任でも必要）</a:t>
            </a:r>
            <a:endParaRPr lang="en-US" altLang="ja-JP" sz="1100" dirty="0" smtClean="0">
              <a:latin typeface="ＭＳ 明朝" panose="02020609040205080304" pitchFamily="17" charset="-128"/>
              <a:ea typeface="ＭＳ 明朝" panose="02020609040205080304" pitchFamily="17" charset="-128"/>
            </a:endParaRPr>
          </a:p>
          <a:p>
            <a:endParaRPr lang="en-US" altLang="ja-JP" sz="2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・日程等の調整</a:t>
            </a:r>
            <a:endParaRPr lang="en-US" altLang="ja-JP" sz="1100" dirty="0" smtClean="0">
              <a:latin typeface="ＭＳ 明朝" panose="02020609040205080304" pitchFamily="17" charset="-128"/>
              <a:ea typeface="ＭＳ 明朝" panose="02020609040205080304" pitchFamily="17" charset="-128"/>
            </a:endParaRPr>
          </a:p>
          <a:p>
            <a:endParaRPr lang="en-US" altLang="ja-JP" sz="300" spc="-150" dirty="0" smtClean="0">
              <a:latin typeface="ＭＳ 明朝" panose="02020609040205080304" pitchFamily="17" charset="-128"/>
              <a:ea typeface="ＭＳ 明朝" panose="02020609040205080304" pitchFamily="17" charset="-128"/>
            </a:endParaRPr>
          </a:p>
          <a:p>
            <a:r>
              <a:rPr lang="ja-JP" altLang="en-US" sz="1100" spc="-150" dirty="0" smtClean="0">
                <a:latin typeface="ＭＳ 明朝" panose="02020609040205080304" pitchFamily="17" charset="-128"/>
                <a:ea typeface="ＭＳ 明朝" panose="02020609040205080304" pitchFamily="17" charset="-128"/>
              </a:rPr>
              <a:t> </a:t>
            </a:r>
            <a:r>
              <a:rPr lang="en-US" altLang="ja-JP" sz="1100" spc="-150" dirty="0" smtClean="0">
                <a:latin typeface="ＭＳ 明朝" panose="02020609040205080304" pitchFamily="17" charset="-128"/>
                <a:ea typeface="ＭＳ 明朝" panose="02020609040205080304" pitchFamily="17" charset="-128"/>
              </a:rPr>
              <a:t>※ </a:t>
            </a:r>
            <a:r>
              <a:rPr lang="ja-JP" altLang="en-US" sz="1100" spc="-150" dirty="0" smtClean="0">
                <a:latin typeface="ＭＳ 明朝" panose="02020609040205080304" pitchFamily="17" charset="-128"/>
                <a:ea typeface="ＭＳ 明朝" panose="02020609040205080304" pitchFamily="17" charset="-128"/>
              </a:rPr>
              <a:t>再任の場合、調整を始める前に、</a:t>
            </a:r>
            <a:endParaRPr lang="en-US" altLang="ja-JP" sz="1100" spc="-150" dirty="0" smtClean="0">
              <a:latin typeface="ＭＳ 明朝" panose="02020609040205080304" pitchFamily="17" charset="-128"/>
              <a:ea typeface="ＭＳ 明朝" panose="02020609040205080304" pitchFamily="17" charset="-128"/>
            </a:endParaRPr>
          </a:p>
          <a:p>
            <a:r>
              <a:rPr lang="ja-JP" altLang="en-US" sz="1100" spc="-150" dirty="0">
                <a:latin typeface="ＭＳ 明朝" panose="02020609040205080304" pitchFamily="17" charset="-128"/>
                <a:ea typeface="ＭＳ 明朝" panose="02020609040205080304" pitchFamily="17" charset="-128"/>
              </a:rPr>
              <a:t>　</a:t>
            </a:r>
            <a:r>
              <a:rPr lang="ja-JP" altLang="en-US" sz="1100" spc="-150" dirty="0" smtClean="0">
                <a:latin typeface="ＭＳ 明朝" panose="02020609040205080304" pitchFamily="17" charset="-128"/>
                <a:ea typeface="ＭＳ 明朝" panose="02020609040205080304" pitchFamily="17" charset="-128"/>
              </a:rPr>
              <a:t>理事会等への出席状況や発言状況</a:t>
            </a:r>
            <a:endParaRPr lang="en-US" altLang="ja-JP" sz="1100" spc="-150" dirty="0" smtClean="0">
              <a:latin typeface="ＭＳ 明朝" panose="02020609040205080304" pitchFamily="17" charset="-128"/>
              <a:ea typeface="ＭＳ 明朝" panose="02020609040205080304" pitchFamily="17" charset="-128"/>
            </a:endParaRPr>
          </a:p>
          <a:p>
            <a:r>
              <a:rPr lang="ja-JP" altLang="en-US" sz="1100" spc="-150" dirty="0">
                <a:latin typeface="ＭＳ 明朝" panose="02020609040205080304" pitchFamily="17" charset="-128"/>
                <a:ea typeface="ＭＳ 明朝" panose="02020609040205080304" pitchFamily="17" charset="-128"/>
              </a:rPr>
              <a:t>　等</a:t>
            </a:r>
            <a:r>
              <a:rPr lang="ja-JP" altLang="en-US" sz="1100" spc="-150" dirty="0" smtClean="0">
                <a:latin typeface="ＭＳ 明朝" panose="02020609040205080304" pitchFamily="17" charset="-128"/>
                <a:ea typeface="ＭＳ 明朝" panose="02020609040205080304" pitchFamily="17" charset="-128"/>
              </a:rPr>
              <a:t>から適格性を見極めてください。</a:t>
            </a:r>
            <a:endParaRPr lang="en-US" altLang="ja-JP" sz="1100" spc="-150" dirty="0" smtClean="0">
              <a:latin typeface="ＭＳ 明朝" panose="02020609040205080304" pitchFamily="17" charset="-128"/>
              <a:ea typeface="ＭＳ 明朝" panose="02020609040205080304" pitchFamily="17" charset="-128"/>
            </a:endParaRPr>
          </a:p>
          <a:p>
            <a:endParaRPr lang="en-US" altLang="ja-JP" sz="600" dirty="0" smtClean="0">
              <a:latin typeface="ＭＳ 明朝" panose="02020609040205080304" pitchFamily="17" charset="-128"/>
              <a:ea typeface="ＭＳ 明朝" panose="02020609040205080304" pitchFamily="17" charset="-128"/>
            </a:endParaRPr>
          </a:p>
          <a:p>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現役員等との関係</a:t>
            </a:r>
            <a:r>
              <a:rPr lang="en-US" altLang="ja-JP" sz="1100" dirty="0" smtClean="0">
                <a:latin typeface="ＭＳ ゴシック" panose="020B0609070205080204" pitchFamily="49" charset="-128"/>
                <a:ea typeface="ＭＳ ゴシック" panose="020B0609070205080204" pitchFamily="49" charset="-128"/>
              </a:rPr>
              <a:t>】</a:t>
            </a:r>
          </a:p>
          <a:p>
            <a:r>
              <a:rPr lang="en-US" altLang="ja-JP" sz="1100" dirty="0" smtClean="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・候補予定者の選出</a:t>
            </a:r>
            <a:endParaRPr lang="en-US" altLang="ja-JP" sz="1100" dirty="0" smtClean="0">
              <a:latin typeface="ＭＳ 明朝" panose="02020609040205080304" pitchFamily="17" charset="-128"/>
              <a:ea typeface="ＭＳ 明朝" panose="02020609040205080304" pitchFamily="17" charset="-128"/>
            </a:endParaRPr>
          </a:p>
          <a:p>
            <a:r>
              <a:rPr lang="en-US" altLang="ja-JP" sz="1100" dirty="0" smtClean="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・日程等の調整</a:t>
            </a:r>
            <a:endParaRPr lang="en-US" altLang="ja-JP" sz="1100" dirty="0" smtClean="0">
              <a:latin typeface="ＭＳ 明朝" panose="02020609040205080304" pitchFamily="17" charset="-128"/>
              <a:ea typeface="ＭＳ 明朝" panose="02020609040205080304" pitchFamily="17" charset="-128"/>
            </a:endParaRPr>
          </a:p>
        </p:txBody>
      </p:sp>
      <p:cxnSp>
        <p:nvCxnSpPr>
          <p:cNvPr id="48" name="直線矢印コネクタ 47"/>
          <p:cNvCxnSpPr>
            <a:stCxn id="10" idx="3"/>
            <a:endCxn id="85" idx="1"/>
          </p:cNvCxnSpPr>
          <p:nvPr/>
        </p:nvCxnSpPr>
        <p:spPr>
          <a:xfrm>
            <a:off x="9055519" y="1417320"/>
            <a:ext cx="1048682" cy="0"/>
          </a:xfrm>
          <a:prstGeom prst="straightConnector1">
            <a:avLst/>
          </a:prstGeom>
          <a:ln w="6350">
            <a:tailEnd type="triangle"/>
          </a:ln>
        </p:spPr>
        <p:style>
          <a:lnRef idx="1">
            <a:schemeClr val="accent1"/>
          </a:lnRef>
          <a:fillRef idx="0">
            <a:schemeClr val="accent1"/>
          </a:fillRef>
          <a:effectRef idx="0">
            <a:schemeClr val="accent1"/>
          </a:effectRef>
          <a:fontRef idx="minor">
            <a:schemeClr val="tx1"/>
          </a:fontRef>
        </p:style>
      </p:cxnSp>
      <p:sp>
        <p:nvSpPr>
          <p:cNvPr id="51" name="テキスト ボックス 50"/>
          <p:cNvSpPr txBox="1"/>
          <p:nvPr/>
        </p:nvSpPr>
        <p:spPr>
          <a:xfrm>
            <a:off x="2897188" y="1774958"/>
            <a:ext cx="2230205" cy="3724096"/>
          </a:xfrm>
          <a:prstGeom prst="rect">
            <a:avLst/>
          </a:prstGeom>
          <a:noFill/>
        </p:spPr>
        <p:txBody>
          <a:bodyPr wrap="square" rtlCol="0">
            <a:spAutoFit/>
          </a:bodyPr>
          <a:lstStyle/>
          <a:p>
            <a:pPr algn="ctr"/>
            <a:r>
              <a:rPr lang="ja-JP" altLang="en-US" sz="1100" dirty="0" smtClean="0">
                <a:latin typeface="游明朝 Demibold" panose="02020600000000000000" pitchFamily="18" charset="-128"/>
                <a:ea typeface="游明朝 Demibold" panose="02020600000000000000" pitchFamily="18" charset="-128"/>
              </a:rPr>
              <a:t>（理事会で決議する内容）</a:t>
            </a:r>
            <a:endParaRPr lang="en-US" altLang="ja-JP" sz="1100" dirty="0" smtClean="0">
              <a:latin typeface="ＭＳ 明朝" panose="02020609040205080304" pitchFamily="17" charset="-128"/>
              <a:ea typeface="ＭＳ 明朝" panose="02020609040205080304" pitchFamily="17" charset="-128"/>
            </a:endParaRPr>
          </a:p>
          <a:p>
            <a:endParaRPr lang="en-US" altLang="ja-JP" sz="400" dirty="0" smtClean="0">
              <a:latin typeface="ＭＳ 明朝" panose="02020609040205080304" pitchFamily="17" charset="-128"/>
              <a:ea typeface="ＭＳ 明朝" panose="02020609040205080304" pitchFamily="17" charset="-128"/>
            </a:endParaRPr>
          </a:p>
          <a:p>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評議員の改選関係</a:t>
            </a:r>
            <a:r>
              <a:rPr lang="en-US" altLang="ja-JP" sz="1100" dirty="0" smtClean="0">
                <a:latin typeface="ＭＳ ゴシック" panose="020B0609070205080204" pitchFamily="49" charset="-128"/>
                <a:ea typeface="ＭＳ ゴシック" panose="020B0609070205080204" pitchFamily="49" charset="-128"/>
              </a:rPr>
              <a:t>】</a:t>
            </a:r>
            <a:endParaRPr lang="en-US" altLang="ja-JP" sz="11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100" dirty="0" smtClean="0">
                <a:solidFill>
                  <a:srgbClr val="FF0000"/>
                </a:solidFill>
                <a:latin typeface="ＭＳ 明朝" panose="02020609040205080304" pitchFamily="17" charset="-128"/>
                <a:ea typeface="ＭＳ 明朝" panose="02020609040205080304" pitchFamily="17" charset="-128"/>
              </a:rPr>
              <a:t> ・次期評議員候補者の推薦</a:t>
            </a:r>
            <a:endParaRPr lang="en-US" altLang="ja-JP" sz="1100" dirty="0" smtClean="0">
              <a:solidFill>
                <a:srgbClr val="FF0000"/>
              </a:solidFill>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a:t>
            </a:r>
            <a:r>
              <a:rPr lang="ja-JP" altLang="en-US" sz="1100" dirty="0" smtClean="0">
                <a:solidFill>
                  <a:srgbClr val="FF0000"/>
                </a:solidFill>
                <a:latin typeface="ＭＳ 明朝" panose="02020609040205080304" pitchFamily="17" charset="-128"/>
                <a:ea typeface="ＭＳ 明朝" panose="02020609040205080304" pitchFamily="17" charset="-128"/>
              </a:rPr>
              <a:t>・評議員選任解任委員会の開催</a:t>
            </a:r>
            <a:endParaRPr lang="en-US" altLang="ja-JP" sz="1100" dirty="0" smtClean="0">
              <a:solidFill>
                <a:srgbClr val="FF0000"/>
              </a:solidFill>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a:t>
            </a:r>
            <a:r>
              <a:rPr lang="en-US" altLang="ja-JP" sz="1100" dirty="0" smtClean="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　評議員選任解任委員会の</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開催日は、４月１日から</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定時評議員会の日までの</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間に設定することを推奨</a:t>
            </a:r>
            <a:endParaRPr lang="en-US" altLang="ja-JP" sz="1100" dirty="0" smtClean="0">
              <a:latin typeface="ＭＳ 明朝" panose="02020609040205080304" pitchFamily="17" charset="-128"/>
              <a:ea typeface="ＭＳ 明朝" panose="02020609040205080304" pitchFamily="17" charset="-128"/>
            </a:endParaRPr>
          </a:p>
          <a:p>
            <a:endParaRPr lang="en-US" altLang="ja-JP" sz="600" dirty="0" smtClean="0">
              <a:latin typeface="ＭＳ 明朝" panose="02020609040205080304" pitchFamily="17" charset="-128"/>
              <a:ea typeface="ＭＳ 明朝" panose="02020609040205080304" pitchFamily="17" charset="-128"/>
            </a:endParaRPr>
          </a:p>
          <a:p>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理事・監事の改選関係</a:t>
            </a:r>
            <a:r>
              <a:rPr lang="en-US" altLang="ja-JP" sz="1100" dirty="0" smtClean="0">
                <a:latin typeface="ＭＳ ゴシック" panose="020B0609070205080204" pitchFamily="49" charset="-128"/>
                <a:ea typeface="ＭＳ ゴシック" panose="020B0609070205080204" pitchFamily="49" charset="-128"/>
              </a:rPr>
              <a:t>】</a:t>
            </a:r>
          </a:p>
          <a:p>
            <a:r>
              <a:rPr lang="en-US" altLang="ja-JP" sz="1100" dirty="0" smtClean="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定時</a:t>
            </a:r>
            <a:r>
              <a:rPr lang="ja-JP" altLang="en-US" sz="1100" dirty="0" smtClean="0">
                <a:latin typeface="ＭＳ 明朝" panose="02020609040205080304" pitchFamily="17" charset="-128"/>
                <a:ea typeface="ＭＳ 明朝" panose="02020609040205080304" pitchFamily="17" charset="-128"/>
              </a:rPr>
              <a:t>評議員会の開催</a:t>
            </a:r>
            <a:endParaRPr lang="en-US" altLang="ja-JP" sz="1100" dirty="0" smtClean="0">
              <a:latin typeface="ＭＳ 明朝" panose="02020609040205080304" pitchFamily="17" charset="-128"/>
              <a:ea typeface="ＭＳ 明朝" panose="02020609040205080304" pitchFamily="17" charset="-128"/>
            </a:endParaRPr>
          </a:p>
          <a:p>
            <a:r>
              <a:rPr lang="en-US" altLang="ja-JP" sz="1100" dirty="0">
                <a:solidFill>
                  <a:srgbClr val="FF0000"/>
                </a:solidFill>
                <a:latin typeface="ＭＳ 明朝" panose="02020609040205080304" pitchFamily="17" charset="-128"/>
                <a:ea typeface="ＭＳ 明朝" panose="02020609040205080304" pitchFamily="17" charset="-128"/>
              </a:rPr>
              <a:t> </a:t>
            </a:r>
            <a:r>
              <a:rPr lang="ja-JP" altLang="en-US" sz="1100" dirty="0" smtClean="0">
                <a:solidFill>
                  <a:srgbClr val="FF0000"/>
                </a:solidFill>
                <a:latin typeface="ＭＳ 明朝" panose="02020609040205080304" pitchFamily="17" charset="-128"/>
                <a:ea typeface="ＭＳ 明朝" panose="02020609040205080304" pitchFamily="17" charset="-128"/>
              </a:rPr>
              <a:t>　・次期理事の選任議案の決定</a:t>
            </a:r>
            <a:endParaRPr lang="en-US" altLang="ja-JP" sz="1100" dirty="0" smtClean="0">
              <a:solidFill>
                <a:srgbClr val="FF0000"/>
              </a:solidFill>
              <a:latin typeface="ＭＳ 明朝" panose="02020609040205080304" pitchFamily="17" charset="-128"/>
              <a:ea typeface="ＭＳ 明朝" panose="02020609040205080304" pitchFamily="17" charset="-128"/>
            </a:endParaRPr>
          </a:p>
          <a:p>
            <a:r>
              <a:rPr lang="en-US" altLang="ja-JP" sz="1100" dirty="0" smtClean="0">
                <a:solidFill>
                  <a:srgbClr val="FF0000"/>
                </a:solidFill>
                <a:latin typeface="ＭＳ 明朝" panose="02020609040205080304" pitchFamily="17" charset="-128"/>
                <a:ea typeface="ＭＳ 明朝" panose="02020609040205080304" pitchFamily="17" charset="-128"/>
              </a:rPr>
              <a:t> </a:t>
            </a:r>
            <a:r>
              <a:rPr lang="ja-JP" altLang="en-US" sz="1100" dirty="0" smtClean="0">
                <a:solidFill>
                  <a:srgbClr val="FF0000"/>
                </a:solidFill>
                <a:latin typeface="ＭＳ 明朝" panose="02020609040205080304" pitchFamily="17" charset="-128"/>
                <a:ea typeface="ＭＳ 明朝" panose="02020609040205080304" pitchFamily="17" charset="-128"/>
              </a:rPr>
              <a:t>　・次期監事の選任議案の決定</a:t>
            </a:r>
            <a:endParaRPr lang="en-US" altLang="ja-JP" sz="1100" dirty="0" smtClean="0">
              <a:solidFill>
                <a:srgbClr val="FF0000"/>
              </a:solidFill>
              <a:latin typeface="ＭＳ 明朝" panose="02020609040205080304" pitchFamily="17" charset="-128"/>
              <a:ea typeface="ＭＳ 明朝" panose="02020609040205080304" pitchFamily="17" charset="-128"/>
            </a:endParaRPr>
          </a:p>
          <a:p>
            <a:r>
              <a:rPr lang="ja-JP" altLang="en-US" sz="1100" dirty="0" smtClean="0">
                <a:solidFill>
                  <a:srgbClr val="FF0000"/>
                </a:solidFill>
                <a:latin typeface="ＭＳ 明朝" panose="02020609040205080304" pitchFamily="17" charset="-128"/>
                <a:ea typeface="ＭＳ 明朝" panose="02020609040205080304" pitchFamily="17" charset="-128"/>
              </a:rPr>
              <a:t>　　 </a:t>
            </a:r>
            <a:r>
              <a:rPr lang="en-US" altLang="ja-JP" sz="1100" dirty="0" smtClean="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　監事の選任議案は、現</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監事の過半数</a:t>
            </a:r>
            <a:r>
              <a:rPr lang="en-US" altLang="ja-JP" sz="1100" dirty="0" smtClean="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２名の場合</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は２名とも必要</a:t>
            </a:r>
            <a:r>
              <a:rPr lang="en-US" altLang="ja-JP" sz="1100" dirty="0" smtClean="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の同意を</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書面等で得てください。</a:t>
            </a:r>
            <a:endParaRPr lang="en-US" altLang="ja-JP" sz="1100" dirty="0" smtClean="0">
              <a:latin typeface="ＭＳ 明朝" panose="02020609040205080304" pitchFamily="17" charset="-128"/>
              <a:ea typeface="ＭＳ 明朝" panose="02020609040205080304" pitchFamily="17" charset="-128"/>
            </a:endParaRPr>
          </a:p>
          <a:p>
            <a:endParaRPr lang="en-US" altLang="ja-JP" sz="600" dirty="0" smtClean="0">
              <a:latin typeface="ＭＳ 明朝" panose="02020609040205080304" pitchFamily="17" charset="-128"/>
              <a:ea typeface="ＭＳ 明朝" panose="02020609040205080304" pitchFamily="17" charset="-128"/>
            </a:endParaRPr>
          </a:p>
          <a:p>
            <a:r>
              <a:rPr lang="en-US" altLang="ja-JP" sz="1100" dirty="0" smtClean="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その他</a:t>
            </a:r>
            <a:r>
              <a:rPr lang="en-US" altLang="ja-JP" sz="1100" dirty="0" smtClean="0">
                <a:latin typeface="ＭＳ 明朝" panose="02020609040205080304" pitchFamily="17" charset="-128"/>
                <a:ea typeface="ＭＳ 明朝" panose="02020609040205080304" pitchFamily="17" charset="-128"/>
              </a:rPr>
              <a:t>】</a:t>
            </a:r>
          </a:p>
          <a:p>
            <a:r>
              <a:rPr lang="en-US" altLang="ja-JP" sz="1100" dirty="0" smtClean="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・前年度決算</a:t>
            </a:r>
            <a:endParaRPr lang="en-US" altLang="ja-JP" sz="1100" dirty="0" smtClean="0">
              <a:latin typeface="ＭＳ 明朝" panose="02020609040205080304" pitchFamily="17" charset="-128"/>
              <a:ea typeface="ＭＳ 明朝" panose="02020609040205080304" pitchFamily="17" charset="-128"/>
            </a:endParaRPr>
          </a:p>
          <a:p>
            <a:r>
              <a:rPr lang="en-US" altLang="ja-JP"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・業務執行報告</a:t>
            </a:r>
            <a:endParaRPr lang="en-US" altLang="ja-JP" sz="1100" dirty="0" smtClean="0">
              <a:latin typeface="ＭＳ 明朝" panose="02020609040205080304" pitchFamily="17" charset="-128"/>
              <a:ea typeface="ＭＳ 明朝" panose="02020609040205080304" pitchFamily="17" charset="-128"/>
            </a:endParaRPr>
          </a:p>
          <a:p>
            <a:r>
              <a:rPr lang="en-US" altLang="ja-JP"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・社会福祉充実計画案の提出</a:t>
            </a:r>
            <a:endParaRPr lang="en-US" altLang="ja-JP" sz="1100" dirty="0" smtClean="0">
              <a:latin typeface="ＭＳ 明朝" panose="02020609040205080304" pitchFamily="17" charset="-128"/>
              <a:ea typeface="ＭＳ 明朝" panose="02020609040205080304" pitchFamily="17" charset="-128"/>
            </a:endParaRPr>
          </a:p>
        </p:txBody>
      </p:sp>
      <p:cxnSp>
        <p:nvCxnSpPr>
          <p:cNvPr id="55" name="直線矢印コネクタ 54"/>
          <p:cNvCxnSpPr>
            <a:stCxn id="6" idx="3"/>
            <a:endCxn id="10" idx="1"/>
          </p:cNvCxnSpPr>
          <p:nvPr/>
        </p:nvCxnSpPr>
        <p:spPr>
          <a:xfrm>
            <a:off x="4725448" y="1417320"/>
            <a:ext cx="3077343" cy="0"/>
          </a:xfrm>
          <a:prstGeom prst="straightConnector1">
            <a:avLst/>
          </a:prstGeom>
          <a:ln w="6350">
            <a:tailEnd type="triangle"/>
          </a:ln>
        </p:spPr>
        <p:style>
          <a:lnRef idx="1">
            <a:schemeClr val="accent1"/>
          </a:lnRef>
          <a:fillRef idx="0">
            <a:schemeClr val="accent1"/>
          </a:fillRef>
          <a:effectRef idx="0">
            <a:schemeClr val="accent1"/>
          </a:effectRef>
          <a:fontRef idx="minor">
            <a:schemeClr val="tx1"/>
          </a:fontRef>
        </p:style>
      </p:cxnSp>
      <p:sp>
        <p:nvSpPr>
          <p:cNvPr id="64" name="角丸四角形 63"/>
          <p:cNvSpPr/>
          <p:nvPr/>
        </p:nvSpPr>
        <p:spPr>
          <a:xfrm>
            <a:off x="5551975" y="1647496"/>
            <a:ext cx="1252728" cy="438912"/>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招集通知</a:t>
            </a:r>
            <a:endParaRPr kumimoji="1" lang="ja-JP" altLang="en-US" sz="1200" b="1" dirty="0">
              <a:solidFill>
                <a:schemeClr val="tx1"/>
              </a:solidFill>
            </a:endParaRPr>
          </a:p>
        </p:txBody>
      </p:sp>
      <p:cxnSp>
        <p:nvCxnSpPr>
          <p:cNvPr id="66" name="直線矢印コネクタ 65"/>
          <p:cNvCxnSpPr>
            <a:stCxn id="64" idx="3"/>
            <a:endCxn id="10" idx="1"/>
          </p:cNvCxnSpPr>
          <p:nvPr/>
        </p:nvCxnSpPr>
        <p:spPr>
          <a:xfrm flipV="1">
            <a:off x="6804703" y="1417320"/>
            <a:ext cx="998088" cy="449632"/>
          </a:xfrm>
          <a:prstGeom prst="straightConnector1">
            <a:avLst/>
          </a:prstGeom>
          <a:ln w="6350">
            <a:tailEnd type="triangle"/>
          </a:ln>
        </p:spPr>
        <p:style>
          <a:lnRef idx="1">
            <a:schemeClr val="accent1"/>
          </a:lnRef>
          <a:fillRef idx="0">
            <a:schemeClr val="accent1"/>
          </a:fillRef>
          <a:effectRef idx="0">
            <a:schemeClr val="accent1"/>
          </a:effectRef>
          <a:fontRef idx="minor">
            <a:schemeClr val="tx1"/>
          </a:fontRef>
        </p:style>
      </p:cxnSp>
      <p:sp>
        <p:nvSpPr>
          <p:cNvPr id="68" name="テキスト ボックス 67"/>
          <p:cNvSpPr txBox="1"/>
          <p:nvPr/>
        </p:nvSpPr>
        <p:spPr>
          <a:xfrm>
            <a:off x="6341911" y="1405053"/>
            <a:ext cx="1259172" cy="261610"/>
          </a:xfrm>
          <a:prstGeom prst="rect">
            <a:avLst/>
          </a:prstGeom>
          <a:noFill/>
        </p:spPr>
        <p:txBody>
          <a:bodyPr wrap="square" rtlCol="0">
            <a:spAutoFit/>
          </a:bodyPr>
          <a:lstStyle/>
          <a:p>
            <a:pPr algn="ctr"/>
            <a:r>
              <a:rPr lang="ja-JP" altLang="en-US" sz="1100" dirty="0" smtClean="0">
                <a:latin typeface="游明朝 Demibold" panose="02020600000000000000" pitchFamily="18" charset="-128"/>
                <a:ea typeface="游明朝 Demibold" panose="02020600000000000000" pitchFamily="18" charset="-128"/>
              </a:rPr>
              <a:t>（中７日以上）</a:t>
            </a:r>
            <a:endParaRPr lang="en-US" altLang="ja-JP" sz="1100" dirty="0" smtClean="0">
              <a:latin typeface="游明朝 Demibold" panose="02020600000000000000" pitchFamily="18" charset="-128"/>
              <a:ea typeface="游明朝 Demibold" panose="02020600000000000000" pitchFamily="18" charset="-128"/>
            </a:endParaRPr>
          </a:p>
        </p:txBody>
      </p:sp>
      <p:sp>
        <p:nvSpPr>
          <p:cNvPr id="70" name="テキスト ボックス 69"/>
          <p:cNvSpPr txBox="1"/>
          <p:nvPr/>
        </p:nvSpPr>
        <p:spPr>
          <a:xfrm>
            <a:off x="4997101" y="1145468"/>
            <a:ext cx="2619936" cy="261610"/>
          </a:xfrm>
          <a:prstGeom prst="rect">
            <a:avLst/>
          </a:prstGeom>
          <a:noFill/>
          <a:ln w="12700">
            <a:noFill/>
          </a:ln>
        </p:spPr>
        <p:txBody>
          <a:bodyPr wrap="square" rtlCol="0">
            <a:spAutoFit/>
          </a:bodyPr>
          <a:lstStyle/>
          <a:p>
            <a:pPr algn="ctr"/>
            <a:r>
              <a:rPr lang="ja-JP" altLang="en-US" sz="1100" spc="-150" dirty="0" smtClean="0">
                <a:latin typeface="游明朝 Demibold" panose="02020600000000000000" pitchFamily="18" charset="-128"/>
                <a:ea typeface="游明朝 Demibold" panose="02020600000000000000" pitchFamily="18" charset="-128"/>
              </a:rPr>
              <a:t>（ 計算書類の備え置きから中１</a:t>
            </a:r>
            <a:r>
              <a:rPr lang="ja-JP" altLang="en-US" sz="1100" spc="-150" dirty="0">
                <a:latin typeface="游明朝 Demibold" panose="02020600000000000000" pitchFamily="18" charset="-128"/>
                <a:ea typeface="游明朝 Demibold" panose="02020600000000000000" pitchFamily="18" charset="-128"/>
              </a:rPr>
              <a:t>４</a:t>
            </a:r>
            <a:r>
              <a:rPr lang="ja-JP" altLang="en-US" sz="1100" spc="-150" dirty="0" smtClean="0">
                <a:latin typeface="游明朝 Demibold" panose="02020600000000000000" pitchFamily="18" charset="-128"/>
                <a:ea typeface="游明朝 Demibold" panose="02020600000000000000" pitchFamily="18" charset="-128"/>
              </a:rPr>
              <a:t>日以上 ）</a:t>
            </a:r>
            <a:endParaRPr lang="en-US" altLang="ja-JP" sz="1100" spc="-150" dirty="0" smtClean="0">
              <a:latin typeface="游明朝 Demibold" panose="02020600000000000000" pitchFamily="18" charset="-128"/>
              <a:ea typeface="游明朝 Demibold" panose="02020600000000000000" pitchFamily="18" charset="-128"/>
            </a:endParaRPr>
          </a:p>
        </p:txBody>
      </p:sp>
      <p:cxnSp>
        <p:nvCxnSpPr>
          <p:cNvPr id="80" name="直線矢印コネクタ 79"/>
          <p:cNvCxnSpPr>
            <a:stCxn id="6" idx="3"/>
            <a:endCxn id="64" idx="1"/>
          </p:cNvCxnSpPr>
          <p:nvPr/>
        </p:nvCxnSpPr>
        <p:spPr>
          <a:xfrm>
            <a:off x="4725448" y="1417320"/>
            <a:ext cx="826527" cy="449632"/>
          </a:xfrm>
          <a:prstGeom prst="straightConnector1">
            <a:avLst/>
          </a:prstGeom>
          <a:ln w="6350">
            <a:tailEnd type="triangle"/>
          </a:ln>
        </p:spPr>
        <p:style>
          <a:lnRef idx="1">
            <a:schemeClr val="accent1"/>
          </a:lnRef>
          <a:fillRef idx="0">
            <a:schemeClr val="accent1"/>
          </a:fillRef>
          <a:effectRef idx="0">
            <a:schemeClr val="accent1"/>
          </a:effectRef>
          <a:fontRef idx="minor">
            <a:schemeClr val="tx1"/>
          </a:fontRef>
        </p:style>
      </p:cxnSp>
      <p:sp>
        <p:nvSpPr>
          <p:cNvPr id="84" name="テキスト ボックス 83"/>
          <p:cNvSpPr txBox="1"/>
          <p:nvPr/>
        </p:nvSpPr>
        <p:spPr>
          <a:xfrm>
            <a:off x="786385" y="5538637"/>
            <a:ext cx="9875520" cy="1077218"/>
          </a:xfrm>
          <a:prstGeom prst="rect">
            <a:avLst/>
          </a:prstGeom>
          <a:noFill/>
          <a:ln>
            <a:solidFill>
              <a:schemeClr val="accent1"/>
            </a:solidFill>
            <a:prstDash val="sysDot"/>
          </a:ln>
        </p:spPr>
        <p:txBody>
          <a:bodyPr wrap="square" rtlCol="0">
            <a:spAutoFit/>
          </a:bodyPr>
          <a:lstStyle/>
          <a:p>
            <a:r>
              <a:rPr lang="ja-JP" altLang="en-US" sz="1100" dirty="0" smtClean="0">
                <a:latin typeface="ＭＳ ゴシック" panose="020B0609070205080204" pitchFamily="49" charset="-128"/>
                <a:ea typeface="ＭＳ ゴシック" panose="020B0609070205080204" pitchFamily="49" charset="-128"/>
              </a:rPr>
              <a:t>≪ 考え方・注意点 ≫</a:t>
            </a:r>
            <a:endParaRPr lang="en-US" altLang="ja-JP" sz="1100" dirty="0" smtClean="0">
              <a:latin typeface="ＭＳ ゴシック" panose="020B0609070205080204" pitchFamily="49" charset="-128"/>
              <a:ea typeface="ＭＳ ゴシック" panose="020B0609070205080204" pitchFamily="49" charset="-128"/>
            </a:endParaRPr>
          </a:p>
          <a:p>
            <a:endParaRPr lang="en-US" altLang="ja-JP" sz="300" dirty="0" smtClean="0">
              <a:latin typeface="ＭＳ ゴシック" panose="020B0609070205080204" pitchFamily="49" charset="-128"/>
              <a:ea typeface="ＭＳ ゴシック" panose="020B0609070205080204" pitchFamily="49" charset="-128"/>
            </a:endParaRPr>
          </a:p>
          <a:p>
            <a:r>
              <a:rPr lang="ja-JP" altLang="en-US" sz="1100" dirty="0" smtClean="0">
                <a:latin typeface="ＭＳ 明朝" panose="02020609040205080304" pitchFamily="17" charset="-128"/>
                <a:ea typeface="ＭＳ 明朝" panose="02020609040205080304" pitchFamily="17" charset="-128"/>
              </a:rPr>
              <a:t>（１） 現在の理事、監事、評議員の任期は、定時評議員会の終結時まで　→　定時評議員会までは、現在の理事、監事、評議員で行う。</a:t>
            </a:r>
            <a:endParaRPr lang="en-US" altLang="ja-JP" sz="1100" dirty="0" smtClean="0">
              <a:latin typeface="ＭＳ 明朝" panose="02020609040205080304" pitchFamily="17" charset="-128"/>
              <a:ea typeface="ＭＳ 明朝" panose="02020609040205080304" pitchFamily="17" charset="-128"/>
            </a:endParaRPr>
          </a:p>
          <a:p>
            <a:endParaRPr lang="en-US" altLang="ja-JP" sz="3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（２） 新評議員を切れ目なく選任する観点から、評議員選任解任委員会は、①定時評議員会と同日か、②定時評議員会より前</a:t>
            </a:r>
            <a:r>
              <a:rPr lang="en-US" altLang="ja-JP" sz="1100" dirty="0" smtClean="0">
                <a:latin typeface="ＭＳ 明朝" panose="02020609040205080304" pitchFamily="17" charset="-128"/>
                <a:ea typeface="ＭＳ 明朝" panose="02020609040205080304" pitchFamily="17" charset="-128"/>
              </a:rPr>
              <a:t>(※</a:t>
            </a:r>
            <a:r>
              <a:rPr lang="en-US" altLang="ja-JP" sz="1100" dirty="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に行うことが望ましい。</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a:t>
            </a:r>
            <a:r>
              <a:rPr lang="en-US" altLang="ja-JP" sz="1100" dirty="0" smtClean="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３月末までに決議した場合、評議員の任期が通常よりも１年短くなるため、４月以降に行うことが望ましい。</a:t>
            </a:r>
            <a:endParaRPr lang="en-US" altLang="ja-JP" sz="1100" dirty="0" smtClean="0">
              <a:latin typeface="ＭＳ 明朝" panose="02020609040205080304" pitchFamily="17" charset="-128"/>
              <a:ea typeface="ＭＳ 明朝" panose="02020609040205080304" pitchFamily="17" charset="-128"/>
            </a:endParaRPr>
          </a:p>
          <a:p>
            <a:endParaRPr lang="en-US" altLang="ja-JP" sz="3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（３） 選任決議は、１名ずつ別個に行う必要があります。</a:t>
            </a:r>
            <a:endParaRPr lang="en-US" altLang="ja-JP" sz="1100" dirty="0" smtClean="0">
              <a:latin typeface="ＭＳ 明朝" panose="02020609040205080304" pitchFamily="17" charset="-128"/>
              <a:ea typeface="ＭＳ 明朝" panose="02020609040205080304" pitchFamily="17" charset="-128"/>
            </a:endParaRPr>
          </a:p>
        </p:txBody>
      </p:sp>
      <p:sp>
        <p:nvSpPr>
          <p:cNvPr id="85" name="角丸四角形 84"/>
          <p:cNvSpPr/>
          <p:nvPr/>
        </p:nvSpPr>
        <p:spPr>
          <a:xfrm>
            <a:off x="10104201" y="1197864"/>
            <a:ext cx="1252728" cy="438912"/>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理事会</a:t>
            </a:r>
            <a:endParaRPr kumimoji="1" lang="ja-JP" altLang="en-US" sz="1200" b="1" dirty="0">
              <a:solidFill>
                <a:schemeClr val="tx1"/>
              </a:solidFill>
            </a:endParaRPr>
          </a:p>
        </p:txBody>
      </p:sp>
      <p:sp>
        <p:nvSpPr>
          <p:cNvPr id="104" name="テキスト ボックス 103"/>
          <p:cNvSpPr txBox="1"/>
          <p:nvPr/>
        </p:nvSpPr>
        <p:spPr>
          <a:xfrm>
            <a:off x="8936558" y="1189609"/>
            <a:ext cx="1259172" cy="477054"/>
          </a:xfrm>
          <a:prstGeom prst="rect">
            <a:avLst/>
          </a:prstGeom>
          <a:noFill/>
        </p:spPr>
        <p:txBody>
          <a:bodyPr wrap="square" rtlCol="0">
            <a:spAutoFit/>
          </a:bodyPr>
          <a:lstStyle/>
          <a:p>
            <a:pPr algn="ctr"/>
            <a:r>
              <a:rPr lang="ja-JP" altLang="en-US" sz="1100" dirty="0" smtClean="0">
                <a:latin typeface="游明朝 Demibold" panose="02020600000000000000" pitchFamily="18" charset="-128"/>
                <a:ea typeface="游明朝 Demibold" panose="02020600000000000000" pitchFamily="18" charset="-128"/>
              </a:rPr>
              <a:t>即日開催</a:t>
            </a:r>
            <a:endParaRPr lang="en-US" altLang="ja-JP" sz="1100" dirty="0" smtClean="0">
              <a:latin typeface="游明朝 Demibold" panose="02020600000000000000" pitchFamily="18" charset="-128"/>
              <a:ea typeface="游明朝 Demibold" panose="02020600000000000000" pitchFamily="18" charset="-128"/>
            </a:endParaRPr>
          </a:p>
          <a:p>
            <a:pPr algn="ctr"/>
            <a:endParaRPr lang="en-US" altLang="ja-JP" sz="300" dirty="0" smtClean="0">
              <a:latin typeface="游明朝 Demibold" panose="02020600000000000000" pitchFamily="18" charset="-128"/>
              <a:ea typeface="游明朝 Demibold" panose="02020600000000000000" pitchFamily="18" charset="-128"/>
            </a:endParaRPr>
          </a:p>
          <a:p>
            <a:pPr algn="ctr"/>
            <a:r>
              <a:rPr lang="ja-JP" altLang="en-US" sz="1100" spc="-150" dirty="0" smtClean="0">
                <a:latin typeface="游明朝 Demibold" panose="02020600000000000000" pitchFamily="18" charset="-128"/>
                <a:ea typeface="游明朝 Demibold" panose="02020600000000000000" pitchFamily="18" charset="-128"/>
              </a:rPr>
              <a:t>（招集通知省略）</a:t>
            </a:r>
            <a:endParaRPr lang="en-US" altLang="ja-JP" sz="1100" spc="-150" dirty="0" smtClean="0">
              <a:latin typeface="游明朝 Demibold" panose="02020600000000000000" pitchFamily="18" charset="-128"/>
              <a:ea typeface="游明朝 Demibold" panose="02020600000000000000" pitchFamily="18" charset="-128"/>
            </a:endParaRPr>
          </a:p>
        </p:txBody>
      </p:sp>
      <p:graphicFrame>
        <p:nvGraphicFramePr>
          <p:cNvPr id="114" name="オブジェクト 113"/>
          <p:cNvGraphicFramePr>
            <a:graphicFrameLocks noChangeAspect="1"/>
          </p:cNvGraphicFramePr>
          <p:nvPr>
            <p:extLst>
              <p:ext uri="{D42A27DB-BD31-4B8C-83A1-F6EECF244321}">
                <p14:modId xmlns:p14="http://schemas.microsoft.com/office/powerpoint/2010/main" val="4200594966"/>
              </p:ext>
            </p:extLst>
          </p:nvPr>
        </p:nvGraphicFramePr>
        <p:xfrm>
          <a:off x="10767315" y="5375620"/>
          <a:ext cx="1294694" cy="1229001"/>
        </p:xfrm>
        <a:graphic>
          <a:graphicData uri="http://schemas.openxmlformats.org/presentationml/2006/ole">
            <mc:AlternateContent xmlns:mc="http://schemas.openxmlformats.org/markup-compatibility/2006">
              <mc:Choice xmlns:v="urn:schemas-microsoft-com:vml" Requires="v">
                <p:oleObj spid="_x0000_s3241" name="ワークシート" r:id="rId4" imgW="1501056" imgH="1424929" progId="Excel.Sheet.12">
                  <p:embed/>
                </p:oleObj>
              </mc:Choice>
              <mc:Fallback>
                <p:oleObj name="ワークシート" r:id="rId4" imgW="1501056" imgH="1424929" progId="Excel.Sheet.12">
                  <p:embed/>
                  <p:pic>
                    <p:nvPicPr>
                      <p:cNvPr id="0" name=""/>
                      <p:cNvPicPr/>
                      <p:nvPr/>
                    </p:nvPicPr>
                    <p:blipFill>
                      <a:blip r:embed="rId5"/>
                      <a:stretch>
                        <a:fillRect/>
                      </a:stretch>
                    </p:blipFill>
                    <p:spPr>
                      <a:xfrm>
                        <a:off x="10767315" y="5375620"/>
                        <a:ext cx="1294694" cy="1229001"/>
                      </a:xfrm>
                      <a:prstGeom prst="rect">
                        <a:avLst/>
                      </a:prstGeom>
                    </p:spPr>
                  </p:pic>
                </p:oleObj>
              </mc:Fallback>
            </mc:AlternateContent>
          </a:graphicData>
        </a:graphic>
      </p:graphicFrame>
      <p:sp>
        <p:nvSpPr>
          <p:cNvPr id="115" name="テキスト ボックス 114"/>
          <p:cNvSpPr txBox="1"/>
          <p:nvPr/>
        </p:nvSpPr>
        <p:spPr>
          <a:xfrm>
            <a:off x="10516297" y="5046441"/>
            <a:ext cx="1796730" cy="246221"/>
          </a:xfrm>
          <a:prstGeom prst="rect">
            <a:avLst/>
          </a:prstGeom>
          <a:noFill/>
        </p:spPr>
        <p:txBody>
          <a:bodyPr wrap="square" rtlCol="0">
            <a:spAutoFit/>
          </a:bodyPr>
          <a:lstStyle/>
          <a:p>
            <a:pPr algn="ctr"/>
            <a:r>
              <a:rPr lang="ja-JP" altLang="en-US" sz="1000" dirty="0" smtClean="0">
                <a:latin typeface="游明朝 Demibold" panose="02020600000000000000" pitchFamily="18" charset="-128"/>
                <a:ea typeface="游明朝 Demibold" panose="02020600000000000000" pitchFamily="18" charset="-128"/>
              </a:rPr>
              <a:t>（参照：中１４日とは）</a:t>
            </a:r>
            <a:endParaRPr lang="en-US" altLang="ja-JP" sz="1000" dirty="0" smtClean="0">
              <a:latin typeface="游明朝 Demibold" panose="02020600000000000000" pitchFamily="18" charset="-128"/>
              <a:ea typeface="游明朝 Demibold" panose="02020600000000000000" pitchFamily="18" charset="-128"/>
            </a:endParaRPr>
          </a:p>
        </p:txBody>
      </p:sp>
      <p:sp>
        <p:nvSpPr>
          <p:cNvPr id="116" name="テキスト ボックス 115"/>
          <p:cNvSpPr txBox="1"/>
          <p:nvPr/>
        </p:nvSpPr>
        <p:spPr>
          <a:xfrm>
            <a:off x="5182279" y="2850783"/>
            <a:ext cx="2004058" cy="2646878"/>
          </a:xfrm>
          <a:prstGeom prst="rect">
            <a:avLst/>
          </a:prstGeom>
          <a:noFill/>
        </p:spPr>
        <p:txBody>
          <a:bodyPr wrap="square" rtlCol="0">
            <a:spAutoFit/>
          </a:bodyPr>
          <a:lstStyle/>
          <a:p>
            <a:pPr algn="ctr"/>
            <a:r>
              <a:rPr lang="ja-JP" altLang="en-US" sz="1100" dirty="0" smtClean="0">
                <a:latin typeface="游明朝 Demibold" panose="02020600000000000000" pitchFamily="18" charset="-128"/>
                <a:ea typeface="游明朝 Demibold" panose="02020600000000000000" pitchFamily="18" charset="-128"/>
              </a:rPr>
              <a:t>（チェックポイント）</a:t>
            </a:r>
            <a:endParaRPr lang="en-US" altLang="ja-JP" sz="1100" dirty="0" smtClean="0">
              <a:latin typeface="游明朝 Demibold" panose="02020600000000000000" pitchFamily="18" charset="-128"/>
              <a:ea typeface="游明朝 Demibold" panose="02020600000000000000" pitchFamily="18" charset="-128"/>
            </a:endParaRPr>
          </a:p>
          <a:p>
            <a:r>
              <a:rPr lang="ja-JP" altLang="en-US" sz="1100" dirty="0" smtClean="0">
                <a:latin typeface="ＭＳ 明朝" panose="02020609040205080304" pitchFamily="17" charset="-128"/>
                <a:ea typeface="ＭＳ 明朝" panose="02020609040205080304" pitchFamily="17" charset="-128"/>
              </a:rPr>
              <a:t>☑　履歴書、就任承諾書、誓</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約書等により、欠格事由該</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当者、特殊関係者、反社会</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的勢力の者でないことを確</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認し議事録に残したか</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a:t>
            </a:r>
            <a:r>
              <a:rPr lang="en-US" altLang="ja-JP" sz="1100" dirty="0" smtClean="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再任の場合でも必要）</a:t>
            </a:r>
            <a:endParaRPr lang="en-US" altLang="ja-JP" sz="1100" dirty="0" smtClean="0">
              <a:latin typeface="ＭＳ 明朝" panose="02020609040205080304" pitchFamily="17" charset="-128"/>
              <a:ea typeface="ＭＳ 明朝" panose="02020609040205080304" pitchFamily="17" charset="-128"/>
            </a:endParaRPr>
          </a:p>
          <a:p>
            <a:endParaRPr lang="en-US" altLang="ja-JP" sz="3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候補者が法人の適切な運</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営に識見を有する者である</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ことを委員に説明したか</a:t>
            </a:r>
            <a:endParaRPr lang="en-US" altLang="ja-JP" sz="1100" dirty="0">
              <a:latin typeface="ＭＳ 明朝" panose="02020609040205080304" pitchFamily="17" charset="-128"/>
              <a:ea typeface="ＭＳ 明朝" panose="02020609040205080304" pitchFamily="17" charset="-128"/>
            </a:endParaRPr>
          </a:p>
          <a:p>
            <a:endParaRPr lang="en-US" altLang="ja-JP" sz="3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議事録を作成したか</a:t>
            </a:r>
            <a:endParaRPr lang="en-US" altLang="ja-JP" sz="1100" dirty="0">
              <a:solidFill>
                <a:prstClr val="black"/>
              </a:solidFill>
              <a:latin typeface="ＭＳ 明朝" panose="02020609040205080304" pitchFamily="17" charset="-128"/>
              <a:ea typeface="ＭＳ 明朝" panose="02020609040205080304" pitchFamily="17" charset="-128"/>
            </a:endParaRPr>
          </a:p>
          <a:p>
            <a:pPr algn="ctr"/>
            <a:endParaRPr lang="en-US" altLang="ja-JP" sz="600" dirty="0">
              <a:latin typeface="ＭＳ 明朝" panose="02020609040205080304" pitchFamily="17" charset="-128"/>
              <a:ea typeface="ＭＳ 明朝" panose="02020609040205080304" pitchFamily="17" charset="-128"/>
            </a:endParaRPr>
          </a:p>
          <a:p>
            <a:r>
              <a:rPr lang="en-US" altLang="ja-JP" sz="1100" dirty="0" smtClean="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　</a:t>
            </a:r>
            <a:r>
              <a:rPr lang="ja-JP" altLang="en-US" sz="1100" spc="-150" dirty="0" smtClean="0">
                <a:latin typeface="ＭＳ 明朝" panose="02020609040205080304" pitchFamily="17" charset="-128"/>
                <a:ea typeface="ＭＳ 明朝" panose="02020609040205080304" pitchFamily="17" charset="-128"/>
              </a:rPr>
              <a:t>委員会の運営方法は、法人</a:t>
            </a:r>
            <a:endParaRPr lang="en-US" altLang="ja-JP" sz="1100" spc="-150" dirty="0" smtClean="0">
              <a:latin typeface="ＭＳ 明朝" panose="02020609040205080304" pitchFamily="17" charset="-128"/>
              <a:ea typeface="ＭＳ 明朝" panose="02020609040205080304" pitchFamily="17" charset="-128"/>
            </a:endParaRPr>
          </a:p>
          <a:p>
            <a:r>
              <a:rPr lang="ja-JP" altLang="en-US" sz="1100" spc="-150" dirty="0">
                <a:latin typeface="ＭＳ 明朝" panose="02020609040205080304" pitchFamily="17" charset="-128"/>
                <a:ea typeface="ＭＳ 明朝" panose="02020609040205080304" pitchFamily="17" charset="-128"/>
              </a:rPr>
              <a:t>　</a:t>
            </a:r>
            <a:r>
              <a:rPr lang="ja-JP" altLang="en-US" sz="1100" spc="-150" dirty="0" smtClean="0">
                <a:latin typeface="ＭＳ 明朝" panose="02020609040205080304" pitchFamily="17" charset="-128"/>
                <a:ea typeface="ＭＳ 明朝" panose="02020609040205080304" pitchFamily="17" charset="-128"/>
              </a:rPr>
              <a:t>により異なるので、定款・定款</a:t>
            </a:r>
            <a:endParaRPr lang="en-US" altLang="ja-JP" sz="1100" spc="-150" dirty="0" smtClean="0">
              <a:latin typeface="ＭＳ 明朝" panose="02020609040205080304" pitchFamily="17" charset="-128"/>
              <a:ea typeface="ＭＳ 明朝" panose="02020609040205080304" pitchFamily="17" charset="-128"/>
            </a:endParaRPr>
          </a:p>
          <a:p>
            <a:r>
              <a:rPr lang="ja-JP" altLang="en-US" sz="1100" spc="-150" dirty="0">
                <a:latin typeface="ＭＳ 明朝" panose="02020609040205080304" pitchFamily="17" charset="-128"/>
                <a:ea typeface="ＭＳ 明朝" panose="02020609040205080304" pitchFamily="17" charset="-128"/>
              </a:rPr>
              <a:t>　</a:t>
            </a:r>
            <a:r>
              <a:rPr lang="ja-JP" altLang="en-US" sz="1100" spc="-150" dirty="0" smtClean="0">
                <a:latin typeface="ＭＳ 明朝" panose="02020609040205080304" pitchFamily="17" charset="-128"/>
                <a:ea typeface="ＭＳ 明朝" panose="02020609040205080304" pitchFamily="17" charset="-128"/>
              </a:rPr>
              <a:t>細則等で必ず確認してください。</a:t>
            </a:r>
            <a:endParaRPr lang="en-US" altLang="ja-JP" sz="1100" spc="-150" dirty="0" smtClean="0">
              <a:latin typeface="ＭＳ 明朝" panose="02020609040205080304" pitchFamily="17" charset="-128"/>
              <a:ea typeface="ＭＳ 明朝" panose="02020609040205080304" pitchFamily="17" charset="-128"/>
            </a:endParaRPr>
          </a:p>
        </p:txBody>
      </p:sp>
      <p:sp>
        <p:nvSpPr>
          <p:cNvPr id="136" name="テキスト ボックス 135"/>
          <p:cNvSpPr txBox="1"/>
          <p:nvPr/>
        </p:nvSpPr>
        <p:spPr>
          <a:xfrm>
            <a:off x="7428908" y="1769129"/>
            <a:ext cx="2230205" cy="2831544"/>
          </a:xfrm>
          <a:prstGeom prst="rect">
            <a:avLst/>
          </a:prstGeom>
          <a:noFill/>
        </p:spPr>
        <p:txBody>
          <a:bodyPr wrap="square" rtlCol="0">
            <a:spAutoFit/>
          </a:bodyPr>
          <a:lstStyle/>
          <a:p>
            <a:pPr algn="ctr"/>
            <a:r>
              <a:rPr lang="ja-JP" altLang="en-US" sz="1100" dirty="0" smtClean="0">
                <a:latin typeface="游明朝 Demibold" panose="02020600000000000000" pitchFamily="18" charset="-128"/>
                <a:ea typeface="游明朝 Demibold" panose="02020600000000000000" pitchFamily="18" charset="-128"/>
              </a:rPr>
              <a:t>（評議員会で決議する内容）</a:t>
            </a:r>
            <a:endParaRPr lang="en-US" altLang="ja-JP" sz="1100" dirty="0" smtClean="0">
              <a:latin typeface="ＭＳ 明朝" panose="02020609040205080304" pitchFamily="17" charset="-128"/>
              <a:ea typeface="ＭＳ 明朝" panose="02020609040205080304" pitchFamily="17" charset="-128"/>
            </a:endParaRPr>
          </a:p>
          <a:p>
            <a:endParaRPr lang="en-US" altLang="ja-JP" sz="400" dirty="0" smtClean="0">
              <a:latin typeface="ＭＳ 明朝" panose="02020609040205080304" pitchFamily="17" charset="-128"/>
              <a:ea typeface="ＭＳ 明朝" panose="02020609040205080304" pitchFamily="17" charset="-128"/>
            </a:endParaRPr>
          </a:p>
          <a:p>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役員の改選関係</a:t>
            </a:r>
            <a:r>
              <a:rPr lang="en-US" altLang="ja-JP" sz="1100" dirty="0" smtClean="0">
                <a:latin typeface="ＭＳ ゴシック" panose="020B0609070205080204" pitchFamily="49" charset="-128"/>
                <a:ea typeface="ＭＳ ゴシック" panose="020B0609070205080204" pitchFamily="49" charset="-128"/>
              </a:rPr>
              <a:t>】</a:t>
            </a:r>
          </a:p>
          <a:p>
            <a:r>
              <a:rPr lang="ja-JP" altLang="en-US" sz="1100" dirty="0" smtClean="0">
                <a:solidFill>
                  <a:srgbClr val="FF0000"/>
                </a:solidFill>
                <a:latin typeface="ＭＳ 明朝" panose="02020609040205080304" pitchFamily="17" charset="-128"/>
                <a:ea typeface="ＭＳ 明朝" panose="02020609040205080304" pitchFamily="17" charset="-128"/>
              </a:rPr>
              <a:t> ・理事の選任</a:t>
            </a:r>
            <a:endParaRPr lang="en-US" altLang="ja-JP" sz="1100" dirty="0" smtClean="0">
              <a:solidFill>
                <a:srgbClr val="FF0000"/>
              </a:solidFill>
              <a:latin typeface="ＭＳ 明朝" panose="02020609040205080304" pitchFamily="17" charset="-128"/>
              <a:ea typeface="ＭＳ 明朝" panose="02020609040205080304" pitchFamily="17" charset="-128"/>
            </a:endParaRPr>
          </a:p>
          <a:p>
            <a:r>
              <a:rPr lang="ja-JP" altLang="en-US" sz="1100" dirty="0" smtClean="0">
                <a:solidFill>
                  <a:srgbClr val="FF0000"/>
                </a:solidFill>
                <a:latin typeface="ＭＳ 明朝" panose="02020609040205080304" pitchFamily="17" charset="-128"/>
                <a:ea typeface="ＭＳ 明朝" panose="02020609040205080304" pitchFamily="17" charset="-128"/>
              </a:rPr>
              <a:t> ・監事の選任</a:t>
            </a:r>
            <a:endParaRPr lang="en-US" altLang="ja-JP" sz="1100" dirty="0" smtClean="0">
              <a:solidFill>
                <a:srgbClr val="FF0000"/>
              </a:solidFill>
              <a:latin typeface="ＭＳ 明朝" panose="02020609040205080304" pitchFamily="17" charset="-128"/>
              <a:ea typeface="ＭＳ 明朝" panose="02020609040205080304" pitchFamily="17" charset="-128"/>
            </a:endParaRPr>
          </a:p>
          <a:p>
            <a:endParaRPr lang="en-US" altLang="ja-JP" sz="600" dirty="0" smtClean="0">
              <a:latin typeface="ＭＳ 明朝" panose="02020609040205080304" pitchFamily="17" charset="-128"/>
              <a:ea typeface="ＭＳ 明朝" panose="02020609040205080304" pitchFamily="17" charset="-128"/>
            </a:endParaRPr>
          </a:p>
          <a:p>
            <a:r>
              <a:rPr lang="en-US" altLang="ja-JP" sz="1100" dirty="0" smtClean="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その他</a:t>
            </a:r>
            <a:r>
              <a:rPr lang="en-US" altLang="ja-JP" sz="1100" dirty="0" smtClean="0">
                <a:latin typeface="ＭＳ 明朝" panose="02020609040205080304" pitchFamily="17" charset="-128"/>
                <a:ea typeface="ＭＳ 明朝" panose="02020609040205080304" pitchFamily="17" charset="-128"/>
              </a:rPr>
              <a:t>】</a:t>
            </a:r>
          </a:p>
          <a:p>
            <a:r>
              <a:rPr lang="en-US" altLang="ja-JP" sz="1100" dirty="0" smtClean="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・前年度決算</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・社会福祉充実計画の承認</a:t>
            </a:r>
            <a:endParaRPr lang="en-US" altLang="ja-JP" sz="1100" dirty="0" smtClean="0">
              <a:latin typeface="ＭＳ 明朝" panose="02020609040205080304" pitchFamily="17" charset="-128"/>
              <a:ea typeface="ＭＳ 明朝" panose="02020609040205080304" pitchFamily="17" charset="-128"/>
            </a:endParaRPr>
          </a:p>
          <a:p>
            <a:endParaRPr lang="en-US" altLang="ja-JP" sz="1100" dirty="0" smtClean="0">
              <a:latin typeface="ＭＳ 明朝" panose="02020609040205080304" pitchFamily="17" charset="-128"/>
              <a:ea typeface="ＭＳ 明朝" panose="02020609040205080304" pitchFamily="17" charset="-128"/>
            </a:endParaRPr>
          </a:p>
          <a:p>
            <a:pPr algn="ctr"/>
            <a:r>
              <a:rPr lang="ja-JP" altLang="en-US" sz="1100" dirty="0">
                <a:latin typeface="游明朝 Demibold" panose="02020600000000000000" pitchFamily="18" charset="-128"/>
                <a:ea typeface="游明朝 Demibold" panose="02020600000000000000" pitchFamily="18" charset="-128"/>
              </a:rPr>
              <a:t>（チェックポイント）</a:t>
            </a:r>
            <a:endParaRPr lang="en-US" altLang="ja-JP" sz="1100" dirty="0">
              <a:latin typeface="游明朝 Demibold" panose="02020600000000000000" pitchFamily="18" charset="-128"/>
              <a:ea typeface="游明朝 Demibold" panose="02020600000000000000" pitchFamily="18"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履歴書</a:t>
            </a:r>
            <a:r>
              <a:rPr lang="ja-JP" altLang="en-US" sz="1100" dirty="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就任承諾書、誓約</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書等により、欠格事由該当者、</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特殊関係者、反社会的勢力の</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者でないことを確認し議事録</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に残したか</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a:t>
            </a:r>
            <a:r>
              <a:rPr lang="en-US" altLang="ja-JP" sz="1100" dirty="0" smtClean="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再任の場合でも必要）</a:t>
            </a:r>
            <a:endParaRPr lang="en-US" altLang="ja-JP" sz="1100" dirty="0" smtClean="0">
              <a:latin typeface="ＭＳ 明朝" panose="02020609040205080304" pitchFamily="17" charset="-128"/>
              <a:ea typeface="ＭＳ 明朝" panose="02020609040205080304" pitchFamily="17" charset="-128"/>
            </a:endParaRPr>
          </a:p>
          <a:p>
            <a:endParaRPr lang="en-US" altLang="ja-JP" sz="300" dirty="0">
              <a:latin typeface="ＭＳ 明朝" panose="02020609040205080304" pitchFamily="17" charset="-128"/>
              <a:ea typeface="ＭＳ 明朝" panose="02020609040205080304" pitchFamily="17" charset="-128"/>
            </a:endParaRPr>
          </a:p>
        </p:txBody>
      </p:sp>
      <p:sp>
        <p:nvSpPr>
          <p:cNvPr id="137" name="テキスト ボックス 136"/>
          <p:cNvSpPr txBox="1"/>
          <p:nvPr/>
        </p:nvSpPr>
        <p:spPr>
          <a:xfrm>
            <a:off x="9615462" y="1771684"/>
            <a:ext cx="2230205" cy="2015936"/>
          </a:xfrm>
          <a:prstGeom prst="rect">
            <a:avLst/>
          </a:prstGeom>
          <a:noFill/>
        </p:spPr>
        <p:txBody>
          <a:bodyPr wrap="square" rtlCol="0">
            <a:spAutoFit/>
          </a:bodyPr>
          <a:lstStyle/>
          <a:p>
            <a:pPr algn="ctr"/>
            <a:r>
              <a:rPr lang="ja-JP" altLang="en-US" sz="1100" dirty="0" smtClean="0">
                <a:latin typeface="游明朝 Demibold" panose="02020600000000000000" pitchFamily="18" charset="-128"/>
                <a:ea typeface="游明朝 Demibold" panose="02020600000000000000" pitchFamily="18" charset="-128"/>
              </a:rPr>
              <a:t>（理事会で決議する内容）</a:t>
            </a:r>
            <a:endParaRPr lang="en-US" altLang="ja-JP" sz="1100" dirty="0" smtClean="0">
              <a:latin typeface="ＭＳ 明朝" panose="02020609040205080304" pitchFamily="17" charset="-128"/>
              <a:ea typeface="ＭＳ 明朝" panose="02020609040205080304" pitchFamily="17" charset="-128"/>
            </a:endParaRPr>
          </a:p>
          <a:p>
            <a:endParaRPr lang="en-US" altLang="ja-JP" sz="4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・理事長の選任</a:t>
            </a:r>
            <a:endParaRPr lang="en-US" altLang="ja-JP" sz="1100" b="1" dirty="0" smtClean="0">
              <a:latin typeface="ＭＳ 明朝" panose="02020609040205080304" pitchFamily="17" charset="-128"/>
              <a:ea typeface="ＭＳ 明朝" panose="02020609040205080304" pitchFamily="17" charset="-128"/>
            </a:endParaRPr>
          </a:p>
          <a:p>
            <a:endParaRPr lang="en-US" altLang="ja-JP" sz="1100" dirty="0">
              <a:latin typeface="ＭＳ 明朝" panose="02020609040205080304" pitchFamily="17" charset="-128"/>
              <a:ea typeface="ＭＳ 明朝" panose="02020609040205080304" pitchFamily="17" charset="-128"/>
            </a:endParaRPr>
          </a:p>
          <a:p>
            <a:pPr algn="ctr"/>
            <a:r>
              <a:rPr lang="ja-JP" altLang="en-US" sz="1100" dirty="0" smtClean="0">
                <a:latin typeface="游明朝 Demibold" panose="02020600000000000000" pitchFamily="18" charset="-128"/>
                <a:ea typeface="游明朝 Demibold" panose="02020600000000000000" pitchFamily="18" charset="-128"/>
              </a:rPr>
              <a:t>（チェックポイント）</a:t>
            </a:r>
            <a:endParaRPr lang="en-US" altLang="ja-JP" sz="1100" dirty="0" smtClean="0">
              <a:latin typeface="游明朝 Demibold" panose="02020600000000000000" pitchFamily="18" charset="-128"/>
              <a:ea typeface="游明朝 Demibold" panose="02020600000000000000" pitchFamily="18" charset="-128"/>
            </a:endParaRPr>
          </a:p>
          <a:p>
            <a:r>
              <a:rPr lang="ja-JP" altLang="en-US" sz="1100" dirty="0" smtClean="0">
                <a:latin typeface="ＭＳ 明朝" panose="02020609040205080304" pitchFamily="17" charset="-128"/>
                <a:ea typeface="ＭＳ 明朝" panose="02020609040205080304" pitchFamily="17" charset="-128"/>
              </a:rPr>
              <a:t>☑　招集を省略することにつき、</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新理事と新監事全員の同意を</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書面等で得たか</a:t>
            </a:r>
            <a:endParaRPr lang="en-US" altLang="ja-JP" sz="1100" dirty="0" smtClean="0">
              <a:latin typeface="ＭＳ 明朝" panose="02020609040205080304" pitchFamily="17" charset="-128"/>
              <a:ea typeface="ＭＳ 明朝" panose="02020609040205080304" pitchFamily="17" charset="-128"/>
            </a:endParaRPr>
          </a:p>
          <a:p>
            <a:endParaRPr lang="en-US" altLang="ja-JP" sz="1100" dirty="0">
              <a:latin typeface="ＭＳ 明朝" panose="02020609040205080304" pitchFamily="17" charset="-128"/>
              <a:ea typeface="ＭＳ 明朝" panose="02020609040205080304" pitchFamily="17" charset="-128"/>
            </a:endParaRPr>
          </a:p>
          <a:p>
            <a:r>
              <a:rPr lang="en-US" altLang="ja-JP" sz="1100" spc="-150" dirty="0" smtClean="0">
                <a:latin typeface="ＭＳ 明朝" panose="02020609040205080304" pitchFamily="17" charset="-128"/>
                <a:ea typeface="ＭＳ 明朝" panose="02020609040205080304" pitchFamily="17" charset="-128"/>
              </a:rPr>
              <a:t>※</a:t>
            </a:r>
            <a:r>
              <a:rPr lang="ja-JP" altLang="en-US" sz="1100" spc="-150" dirty="0">
                <a:latin typeface="ＭＳ 明朝" panose="02020609040205080304" pitchFamily="17" charset="-128"/>
                <a:ea typeface="ＭＳ 明朝" panose="02020609040205080304" pitchFamily="17" charset="-128"/>
              </a:rPr>
              <a:t>　</a:t>
            </a:r>
            <a:r>
              <a:rPr lang="ja-JP" altLang="en-US" sz="1100" spc="-150" dirty="0" smtClean="0">
                <a:latin typeface="ＭＳ 明朝" panose="02020609040205080304" pitchFamily="17" charset="-128"/>
                <a:ea typeface="ＭＳ 明朝" panose="02020609040205080304" pitchFamily="17" charset="-128"/>
              </a:rPr>
              <a:t>役員等に変更がある場合は、速</a:t>
            </a:r>
            <a:endParaRPr lang="en-US" altLang="ja-JP" sz="1100" spc="-150" dirty="0" smtClean="0">
              <a:latin typeface="ＭＳ 明朝" panose="02020609040205080304" pitchFamily="17" charset="-128"/>
              <a:ea typeface="ＭＳ 明朝" panose="02020609040205080304" pitchFamily="17" charset="-128"/>
            </a:endParaRPr>
          </a:p>
          <a:p>
            <a:r>
              <a:rPr lang="ja-JP" altLang="en-US" sz="1100" spc="-150" dirty="0">
                <a:latin typeface="ＭＳ 明朝" panose="02020609040205080304" pitchFamily="17" charset="-128"/>
                <a:ea typeface="ＭＳ 明朝" panose="02020609040205080304" pitchFamily="17" charset="-128"/>
              </a:rPr>
              <a:t>　</a:t>
            </a:r>
            <a:r>
              <a:rPr lang="ja-JP" altLang="en-US" sz="1100" spc="-150" dirty="0" smtClean="0">
                <a:latin typeface="ＭＳ 明朝" panose="02020609040205080304" pitchFamily="17" charset="-128"/>
                <a:ea typeface="ＭＳ 明朝" panose="02020609040205080304" pitchFamily="17" charset="-128"/>
              </a:rPr>
              <a:t>やかに、公表中の役員等の名簿を</a:t>
            </a:r>
            <a:endParaRPr lang="en-US" altLang="ja-JP" sz="1100" spc="-150" dirty="0" smtClean="0">
              <a:latin typeface="ＭＳ 明朝" panose="02020609040205080304" pitchFamily="17" charset="-128"/>
              <a:ea typeface="ＭＳ 明朝" panose="02020609040205080304" pitchFamily="17" charset="-128"/>
            </a:endParaRPr>
          </a:p>
          <a:p>
            <a:r>
              <a:rPr lang="ja-JP" altLang="en-US" sz="1100" spc="-150" dirty="0">
                <a:latin typeface="ＭＳ 明朝" panose="02020609040205080304" pitchFamily="17" charset="-128"/>
                <a:ea typeface="ＭＳ 明朝" panose="02020609040205080304" pitchFamily="17" charset="-128"/>
              </a:rPr>
              <a:t>　</a:t>
            </a:r>
            <a:r>
              <a:rPr lang="ja-JP" altLang="en-US" sz="1100" spc="-150" dirty="0" smtClean="0">
                <a:latin typeface="ＭＳ 明朝" panose="02020609040205080304" pitchFamily="17" charset="-128"/>
                <a:ea typeface="ＭＳ 明朝" panose="02020609040205080304" pitchFamily="17" charset="-128"/>
              </a:rPr>
              <a:t>更新してください。</a:t>
            </a:r>
            <a:endParaRPr lang="en-US" altLang="ja-JP" sz="1100" spc="-150" dirty="0" smtClean="0">
              <a:latin typeface="ＭＳ 明朝" panose="02020609040205080304" pitchFamily="17" charset="-128"/>
              <a:ea typeface="ＭＳ 明朝" panose="02020609040205080304" pitchFamily="17" charset="-128"/>
            </a:endParaRPr>
          </a:p>
        </p:txBody>
      </p:sp>
      <p:sp>
        <p:nvSpPr>
          <p:cNvPr id="158" name="右矢印 157"/>
          <p:cNvSpPr/>
          <p:nvPr/>
        </p:nvSpPr>
        <p:spPr>
          <a:xfrm>
            <a:off x="9144200" y="870987"/>
            <a:ext cx="2203666" cy="116565"/>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9" name="右矢印 158"/>
          <p:cNvSpPr/>
          <p:nvPr/>
        </p:nvSpPr>
        <p:spPr>
          <a:xfrm>
            <a:off x="971909" y="682520"/>
            <a:ext cx="7964649" cy="118880"/>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p:cNvSpPr txBox="1"/>
          <p:nvPr/>
        </p:nvSpPr>
        <p:spPr>
          <a:xfrm>
            <a:off x="2094034" y="998048"/>
            <a:ext cx="1259172" cy="430887"/>
          </a:xfrm>
          <a:prstGeom prst="rect">
            <a:avLst/>
          </a:prstGeom>
          <a:noFill/>
        </p:spPr>
        <p:txBody>
          <a:bodyPr wrap="square" rtlCol="0">
            <a:spAutoFit/>
          </a:bodyPr>
          <a:lstStyle/>
          <a:p>
            <a:pPr algn="ctr"/>
            <a:r>
              <a:rPr lang="ja-JP" altLang="en-US" sz="1100" dirty="0" smtClean="0">
                <a:latin typeface="游明朝 Demibold" panose="02020600000000000000" pitchFamily="18" charset="-128"/>
                <a:ea typeface="游明朝 Demibold" panose="02020600000000000000" pitchFamily="18" charset="-128"/>
              </a:rPr>
              <a:t>（招集通知から</a:t>
            </a:r>
            <a:endParaRPr lang="en-US" altLang="ja-JP" sz="1100" dirty="0" smtClean="0">
              <a:latin typeface="游明朝 Demibold" panose="02020600000000000000" pitchFamily="18" charset="-128"/>
              <a:ea typeface="游明朝 Demibold" panose="02020600000000000000" pitchFamily="18" charset="-128"/>
            </a:endParaRPr>
          </a:p>
          <a:p>
            <a:pPr algn="ctr"/>
            <a:r>
              <a:rPr lang="ja-JP" altLang="en-US" sz="1100" dirty="0" smtClean="0">
                <a:latin typeface="游明朝 Demibold" panose="02020600000000000000" pitchFamily="18" charset="-128"/>
                <a:ea typeface="游明朝 Demibold" panose="02020600000000000000" pitchFamily="18" charset="-128"/>
              </a:rPr>
              <a:t>中７日以上）</a:t>
            </a:r>
            <a:endParaRPr lang="en-US" altLang="ja-JP" sz="1100" dirty="0" smtClean="0">
              <a:latin typeface="游明朝 Demibold" panose="02020600000000000000" pitchFamily="18" charset="-128"/>
              <a:ea typeface="游明朝 Demibold" panose="02020600000000000000" pitchFamily="18" charset="-128"/>
            </a:endParaRPr>
          </a:p>
        </p:txBody>
      </p:sp>
      <p:sp>
        <p:nvSpPr>
          <p:cNvPr id="36" name="テキスト ボックス 35"/>
          <p:cNvSpPr txBox="1"/>
          <p:nvPr/>
        </p:nvSpPr>
        <p:spPr>
          <a:xfrm>
            <a:off x="9297398" y="105347"/>
            <a:ext cx="1851527" cy="461665"/>
          </a:xfrm>
          <a:prstGeom prst="rect">
            <a:avLst/>
          </a:prstGeom>
          <a:noFill/>
        </p:spPr>
        <p:txBody>
          <a:bodyPr wrap="square" rtlCol="0">
            <a:spAutoFit/>
          </a:bodyPr>
          <a:lstStyle/>
          <a:p>
            <a:r>
              <a:rPr lang="ja-JP" altLang="en-US" sz="800" spc="-150" dirty="0"/>
              <a:t>評議員</a:t>
            </a:r>
            <a:r>
              <a:rPr kumimoji="1" lang="ja-JP" altLang="en-US" sz="800" spc="-150" dirty="0" smtClean="0"/>
              <a:t>：ガイドライン</a:t>
            </a:r>
            <a:r>
              <a:rPr kumimoji="1" lang="en-US" altLang="ja-JP" sz="800" spc="-150" dirty="0" smtClean="0"/>
              <a:t>P</a:t>
            </a:r>
            <a:r>
              <a:rPr lang="ja-JP" altLang="en-US" sz="800" spc="-150" dirty="0" smtClean="0"/>
              <a:t>６　</a:t>
            </a:r>
            <a:r>
              <a:rPr kumimoji="1" lang="ja-JP" altLang="en-US" sz="800" spc="-150" dirty="0" smtClean="0"/>
              <a:t>～</a:t>
            </a:r>
            <a:r>
              <a:rPr kumimoji="1" lang="en-US" altLang="ja-JP" sz="800" spc="-150" dirty="0" smtClean="0"/>
              <a:t>P</a:t>
            </a:r>
            <a:r>
              <a:rPr lang="ja-JP" altLang="en-US" sz="800" spc="-150" dirty="0" smtClean="0"/>
              <a:t>９　参照</a:t>
            </a:r>
            <a:endParaRPr lang="en-US" altLang="ja-JP" sz="800" spc="-150" dirty="0" smtClean="0"/>
          </a:p>
          <a:p>
            <a:r>
              <a:rPr lang="ja-JP" altLang="en-US" sz="800" spc="-150" dirty="0" smtClean="0"/>
              <a:t>理事　：ガイドライン</a:t>
            </a:r>
            <a:r>
              <a:rPr lang="en-US" altLang="ja-JP" sz="800" spc="-150" dirty="0" smtClean="0"/>
              <a:t>P</a:t>
            </a:r>
            <a:r>
              <a:rPr lang="ja-JP" altLang="en-US" sz="800" spc="-150" dirty="0" smtClean="0"/>
              <a:t>１５～</a:t>
            </a:r>
            <a:r>
              <a:rPr lang="en-US" altLang="ja-JP" sz="800" spc="-150" dirty="0" smtClean="0"/>
              <a:t>P</a:t>
            </a:r>
            <a:r>
              <a:rPr lang="ja-JP" altLang="en-US" sz="800" spc="-150" dirty="0" smtClean="0"/>
              <a:t>１</a:t>
            </a:r>
            <a:r>
              <a:rPr lang="ja-JP" altLang="en-US" sz="800" spc="-150" dirty="0"/>
              <a:t>９</a:t>
            </a:r>
            <a:r>
              <a:rPr kumimoji="1" lang="ja-JP" altLang="en-US" sz="800" spc="-150" dirty="0" smtClean="0"/>
              <a:t>参照</a:t>
            </a:r>
            <a:endParaRPr kumimoji="1" lang="en-US" altLang="ja-JP" sz="800" spc="-150" dirty="0" smtClean="0"/>
          </a:p>
          <a:p>
            <a:r>
              <a:rPr lang="ja-JP" altLang="en-US" sz="800" spc="-150" dirty="0" smtClean="0"/>
              <a:t>監事　：ガイドライン</a:t>
            </a:r>
            <a:r>
              <a:rPr lang="en-US" altLang="ja-JP" sz="800" spc="-150" dirty="0" smtClean="0"/>
              <a:t>P</a:t>
            </a:r>
            <a:r>
              <a:rPr lang="ja-JP" altLang="en-US" sz="800" spc="-150" dirty="0" smtClean="0"/>
              <a:t>１９～</a:t>
            </a:r>
            <a:r>
              <a:rPr lang="en-US" altLang="ja-JP" sz="800" spc="-150" dirty="0" smtClean="0"/>
              <a:t>P</a:t>
            </a:r>
            <a:r>
              <a:rPr lang="ja-JP" altLang="en-US" sz="800" spc="-150" dirty="0" smtClean="0"/>
              <a:t>２３参照</a:t>
            </a:r>
            <a:endParaRPr kumimoji="1" lang="ja-JP" altLang="en-US" sz="800" spc="-150" dirty="0"/>
          </a:p>
        </p:txBody>
      </p:sp>
      <p:sp>
        <p:nvSpPr>
          <p:cNvPr id="2" name="大かっこ 1"/>
          <p:cNvSpPr/>
          <p:nvPr/>
        </p:nvSpPr>
        <p:spPr>
          <a:xfrm>
            <a:off x="9269965" y="135661"/>
            <a:ext cx="1785131" cy="381026"/>
          </a:xfrm>
          <a:prstGeom prst="bracketPair">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正方形/長方形 6"/>
          <p:cNvSpPr/>
          <p:nvPr/>
        </p:nvSpPr>
        <p:spPr>
          <a:xfrm>
            <a:off x="967650" y="649293"/>
            <a:ext cx="1152160" cy="1815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現役員等</a:t>
            </a:r>
            <a:endParaRPr kumimoji="1" lang="ja-JP" altLang="en-US" sz="1000" dirty="0"/>
          </a:p>
        </p:txBody>
      </p:sp>
      <p:sp>
        <p:nvSpPr>
          <p:cNvPr id="39" name="正方形/長方形 38"/>
          <p:cNvSpPr/>
          <p:nvPr/>
        </p:nvSpPr>
        <p:spPr>
          <a:xfrm>
            <a:off x="8936558" y="820330"/>
            <a:ext cx="1152160" cy="181595"/>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t>新</a:t>
            </a:r>
            <a:r>
              <a:rPr kumimoji="1" lang="ja-JP" altLang="en-US" sz="1000" dirty="0" smtClean="0"/>
              <a:t>役員等</a:t>
            </a:r>
            <a:endParaRPr kumimoji="1" lang="ja-JP" altLang="en-US" sz="1000" dirty="0"/>
          </a:p>
        </p:txBody>
      </p:sp>
    </p:spTree>
    <p:extLst>
      <p:ext uri="{BB962C8B-B14F-4D97-AF65-F5344CB8AC3E}">
        <p14:creationId xmlns:p14="http://schemas.microsoft.com/office/powerpoint/2010/main" val="4097396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961051" y="99364"/>
            <a:ext cx="10195716" cy="376565"/>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６　役員等の報酬に関する注意点</a:t>
            </a:r>
            <a:endParaRPr kumimoji="1" lang="ja-JP" altLang="en-US" b="1" dirty="0">
              <a:solidFill>
                <a:schemeClr val="tx1"/>
              </a:solidFill>
            </a:endParaRPr>
          </a:p>
        </p:txBody>
      </p:sp>
      <p:sp>
        <p:nvSpPr>
          <p:cNvPr id="20" name="角丸四角形 6"/>
          <p:cNvSpPr>
            <a:spLocks noChangeArrowheads="1"/>
          </p:cNvSpPr>
          <p:nvPr/>
        </p:nvSpPr>
        <p:spPr bwMode="auto">
          <a:xfrm>
            <a:off x="943038" y="801151"/>
            <a:ext cx="4784725" cy="222122"/>
          </a:xfrm>
          <a:prstGeom prst="roundRect">
            <a:avLst>
              <a:gd name="adj" fmla="val 16667"/>
            </a:avLst>
          </a:prstGeom>
          <a:solidFill>
            <a:srgbClr val="008000"/>
          </a:solidFill>
          <a:ln w="19050">
            <a:solidFill>
              <a:srgbClr val="808080"/>
            </a:solidFill>
            <a:round/>
            <a:headEnd/>
            <a:tailEnd/>
          </a:ln>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200" b="1" dirty="0">
                <a:solidFill>
                  <a:srgbClr val="FFFFFF"/>
                </a:solidFill>
                <a:latin typeface="HG丸ｺﾞｼｯｸM-PRO" panose="020F0600000000000000" pitchFamily="50" charset="-128"/>
                <a:ea typeface="HG丸ｺﾞｼｯｸM-PRO" panose="020F0600000000000000" pitchFamily="50" charset="-128"/>
                <a:cs typeface="Times New Roman" panose="02020603050405020304" pitchFamily="18" charset="0"/>
              </a:rPr>
              <a:t>１</a:t>
            </a:r>
            <a:r>
              <a:rPr kumimoji="0" lang="ja-JP" altLang="ja-JP" sz="1200" b="1" i="0" u="none" strike="noStrike" cap="none" normalizeH="0" baseline="0" dirty="0" smtClean="0">
                <a:ln>
                  <a:noFill/>
                </a:ln>
                <a:solidFill>
                  <a:srgbClr val="FFFFFF"/>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kumimoji="0" lang="ja-JP" altLang="en-US" sz="1200" b="1" dirty="0" smtClean="0">
                <a:solidFill>
                  <a:srgbClr val="FFFFFF"/>
                </a:solidFill>
                <a:latin typeface="HG丸ｺﾞｼｯｸM-PRO" panose="020F0600000000000000" pitchFamily="50" charset="-128"/>
                <a:ea typeface="HG丸ｺﾞｼｯｸM-PRO" panose="020F0600000000000000" pitchFamily="50" charset="-128"/>
                <a:cs typeface="Times New Roman" panose="02020603050405020304" pitchFamily="18" charset="0"/>
              </a:rPr>
              <a:t>報酬額や支給基準の定め方</a:t>
            </a:r>
            <a:endParaRPr kumimoji="0" lang="ja-JP" altLang="ja-JP" sz="1200" b="0" i="0" u="none" strike="noStrike" cap="none" normalizeH="0" baseline="0" dirty="0" smtClean="0">
              <a:ln>
                <a:noFill/>
              </a:ln>
              <a:solidFill>
                <a:schemeClr val="tx1"/>
              </a:solidFill>
              <a:effectLst/>
              <a:latin typeface="Arial" panose="020B0604020202020204" pitchFamily="34" charset="0"/>
            </a:endParaRPr>
          </a:p>
        </p:txBody>
      </p:sp>
      <p:sp>
        <p:nvSpPr>
          <p:cNvPr id="21" name="Rectangle 10"/>
          <p:cNvSpPr>
            <a:spLocks noChangeArrowheads="1"/>
          </p:cNvSpPr>
          <p:nvPr/>
        </p:nvSpPr>
        <p:spPr bwMode="auto">
          <a:xfrm>
            <a:off x="943038" y="1105110"/>
            <a:ext cx="10770700" cy="160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333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報酬を定めるにあたっては、不当に高額なものにならないように、以下の事情等を考慮して決める必要があります。（要評議員会の承認）</a:t>
            </a:r>
            <a:endParaRPr kumimoji="0" lang="en-US" altLang="ja-JP" sz="12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133350" algn="l" defTabSz="914400" rtl="0" eaLnBrk="0" fontAlgn="base" latinLnBrk="0" hangingPunct="0">
              <a:lnSpc>
                <a:spcPct val="100000"/>
              </a:lnSpc>
              <a:spcBef>
                <a:spcPct val="0"/>
              </a:spcBef>
              <a:spcAft>
                <a:spcPct val="0"/>
              </a:spcAft>
              <a:buClrTx/>
              <a:buSzTx/>
              <a:buFontTx/>
              <a:buNone/>
              <a:tabLst/>
            </a:pPr>
            <a:endParaRPr kumimoji="0" lang="en-US" altLang="ja-JP" sz="4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①民間事業者の役員の報酬（当該法人と同等の収益規模の事業者が望ましい。都内社会福祉法人の収益規模別の報酬総額は都の</a:t>
            </a:r>
            <a:r>
              <a:rPr kumimoji="0" lang="en-US" altLang="ja-JP" sz="12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HP</a:t>
            </a:r>
            <a:r>
              <a:rPr kumimoji="0" lang="ja-JP" altLang="en-US" sz="12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で公表中）</a:t>
            </a:r>
            <a:endParaRPr kumimoji="0" lang="en-US" altLang="ja-JP" sz="12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133350" algn="l" defTabSz="914400" rtl="0" eaLnBrk="0" fontAlgn="base" latinLnBrk="0" hangingPunct="0">
              <a:lnSpc>
                <a:spcPct val="100000"/>
              </a:lnSpc>
              <a:spcBef>
                <a:spcPct val="0"/>
              </a:spcBef>
              <a:spcAft>
                <a:spcPct val="0"/>
              </a:spcAft>
              <a:buClrTx/>
              <a:buSzTx/>
              <a:buFontTx/>
              <a:buNone/>
              <a:tabLst/>
            </a:pPr>
            <a:endParaRPr kumimoji="0" lang="en-US" altLang="ja-JP" sz="2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en-US" sz="1200" dirty="0" smtClean="0">
                <a:latin typeface="Century" panose="02040604050505020304" pitchFamily="18" charset="0"/>
                <a:ea typeface="ＭＳ 明朝" panose="02020609040205080304" pitchFamily="17" charset="-128"/>
                <a:cs typeface="Times New Roman" panose="02020603050405020304" pitchFamily="18" charset="0"/>
              </a:rPr>
              <a:t>②従業員の給与</a:t>
            </a:r>
            <a:endParaRPr kumimoji="0" lang="en-US" altLang="ja-JP" sz="1200" dirty="0" smtClean="0">
              <a:latin typeface="Century" panose="02040604050505020304" pitchFamily="18" charset="0"/>
              <a:ea typeface="ＭＳ 明朝" panose="02020609040205080304" pitchFamily="17" charset="-128"/>
              <a:cs typeface="Times New Roman" panose="02020603050405020304" pitchFamily="18" charset="0"/>
            </a:endParaRPr>
          </a:p>
          <a:p>
            <a:pPr marL="0" marR="0" lvl="0" indent="133350" algn="l" defTabSz="914400" rtl="0" eaLnBrk="0" fontAlgn="base" latinLnBrk="0" hangingPunct="0">
              <a:lnSpc>
                <a:spcPct val="100000"/>
              </a:lnSpc>
              <a:spcBef>
                <a:spcPct val="0"/>
              </a:spcBef>
              <a:spcAft>
                <a:spcPct val="0"/>
              </a:spcAft>
              <a:buClrTx/>
              <a:buSzTx/>
              <a:buFontTx/>
              <a:buNone/>
              <a:tabLst/>
            </a:pPr>
            <a:endParaRPr kumimoji="0" lang="en-US" altLang="ja-JP" sz="200" dirty="0" smtClean="0">
              <a:latin typeface="Century" panose="02040604050505020304" pitchFamily="18" charset="0"/>
              <a:ea typeface="ＭＳ 明朝" panose="02020609040205080304" pitchFamily="17" charset="-128"/>
              <a:cs typeface="Times New Roman" panose="02020603050405020304" pitchFamily="18" charset="0"/>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③法人の経理状況</a:t>
            </a:r>
            <a:endParaRPr kumimoji="0" lang="en-US" altLang="ja-JP" sz="1200" dirty="0" smtClean="0">
              <a:latin typeface="Century" panose="02040604050505020304" pitchFamily="18" charset="0"/>
              <a:ea typeface="ＭＳ 明朝" panose="02020609040205080304" pitchFamily="17" charset="-128"/>
              <a:cs typeface="Times New Roman" panose="02020603050405020304" pitchFamily="18" charset="0"/>
            </a:endParaRPr>
          </a:p>
          <a:p>
            <a:pPr marL="0" marR="0" lvl="0" indent="133350" algn="l" defTabSz="914400" rtl="0" eaLnBrk="0" fontAlgn="base" latinLnBrk="0" hangingPunct="0">
              <a:lnSpc>
                <a:spcPct val="100000"/>
              </a:lnSpc>
              <a:spcBef>
                <a:spcPct val="0"/>
              </a:spcBef>
              <a:spcAft>
                <a:spcPct val="0"/>
              </a:spcAft>
              <a:buClrTx/>
              <a:buSzTx/>
              <a:buFontTx/>
              <a:buNone/>
              <a:tabLst/>
            </a:pPr>
            <a:endParaRPr kumimoji="0" lang="en-US" altLang="ja-JP" sz="400" b="0" i="0" u="none" strike="noStrike" cap="none" normalizeH="0" baseline="0" dirty="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en-US" sz="1200" dirty="0" smtClean="0">
                <a:latin typeface="Century" panose="02040604050505020304" pitchFamily="18" charset="0"/>
                <a:ea typeface="ＭＳ 明朝" panose="02020609040205080304" pitchFamily="17" charset="-128"/>
                <a:cs typeface="Times New Roman" panose="02020603050405020304" pitchFamily="18" charset="0"/>
              </a:rPr>
              <a:t>報酬額</a:t>
            </a:r>
            <a:r>
              <a:rPr kumimoji="0" lang="en-US" altLang="ja-JP" sz="1200" dirty="0" smtClean="0">
                <a:latin typeface="Century" panose="02040604050505020304" pitchFamily="18" charset="0"/>
                <a:ea typeface="ＭＳ 明朝" panose="02020609040205080304" pitchFamily="17" charset="-128"/>
                <a:cs typeface="Times New Roman" panose="02020603050405020304" pitchFamily="18" charset="0"/>
              </a:rPr>
              <a:t>(※</a:t>
            </a:r>
            <a:r>
              <a:rPr kumimoji="0" lang="ja-JP" altLang="en-US" sz="1200" dirty="0" smtClean="0">
                <a:latin typeface="Century" panose="02040604050505020304" pitchFamily="18" charset="0"/>
                <a:ea typeface="ＭＳ 明朝" panose="02020609040205080304" pitchFamily="17" charset="-128"/>
                <a:cs typeface="Times New Roman" panose="02020603050405020304" pitchFamily="18" charset="0"/>
              </a:rPr>
              <a:t>１</a:t>
            </a:r>
            <a:r>
              <a:rPr kumimoji="0" lang="en-US" altLang="ja-JP" sz="1200" dirty="0" smtClean="0">
                <a:latin typeface="Century" panose="02040604050505020304" pitchFamily="18" charset="0"/>
                <a:ea typeface="ＭＳ 明朝" panose="02020609040205080304" pitchFamily="17" charset="-128"/>
                <a:cs typeface="Times New Roman" panose="02020603050405020304" pitchFamily="18" charset="0"/>
              </a:rPr>
              <a:t>)</a:t>
            </a:r>
            <a:r>
              <a:rPr kumimoji="0" lang="ja-JP" altLang="en-US" sz="1200" dirty="0" smtClean="0">
                <a:latin typeface="Century" panose="02040604050505020304" pitchFamily="18" charset="0"/>
                <a:ea typeface="ＭＳ 明朝" panose="02020609040205080304" pitchFamily="17" charset="-128"/>
                <a:cs typeface="Times New Roman" panose="02020603050405020304" pitchFamily="18" charset="0"/>
              </a:rPr>
              <a:t>や支給基準</a:t>
            </a:r>
            <a:r>
              <a:rPr kumimoji="0" lang="en-US" altLang="ja-JP" sz="1200" dirty="0" smtClean="0">
                <a:latin typeface="Century" panose="02040604050505020304" pitchFamily="18" charset="0"/>
                <a:ea typeface="ＭＳ 明朝" panose="02020609040205080304" pitchFamily="17" charset="-128"/>
                <a:cs typeface="Times New Roman" panose="02020603050405020304" pitchFamily="18" charset="0"/>
              </a:rPr>
              <a:t>(※</a:t>
            </a:r>
            <a:r>
              <a:rPr kumimoji="0" lang="ja-JP" altLang="en-US" sz="1200" dirty="0" smtClean="0">
                <a:latin typeface="Century" panose="02040604050505020304" pitchFamily="18" charset="0"/>
                <a:ea typeface="ＭＳ 明朝" panose="02020609040205080304" pitchFamily="17" charset="-128"/>
                <a:cs typeface="Times New Roman" panose="02020603050405020304" pitchFamily="18" charset="0"/>
              </a:rPr>
              <a:t>２</a:t>
            </a:r>
            <a:r>
              <a:rPr kumimoji="0" lang="en-US" altLang="ja-JP" sz="1200" dirty="0" smtClean="0">
                <a:latin typeface="Century" panose="02040604050505020304" pitchFamily="18" charset="0"/>
                <a:ea typeface="ＭＳ 明朝" panose="02020609040205080304" pitchFamily="17" charset="-128"/>
                <a:cs typeface="Times New Roman" panose="02020603050405020304" pitchFamily="18" charset="0"/>
              </a:rPr>
              <a:t>)</a:t>
            </a:r>
            <a:r>
              <a:rPr kumimoji="0" lang="ja-JP" altLang="en-US" sz="1200" dirty="0" smtClean="0">
                <a:latin typeface="Century" panose="02040604050505020304" pitchFamily="18" charset="0"/>
                <a:ea typeface="ＭＳ 明朝" panose="02020609040205080304" pitchFamily="17" charset="-128"/>
                <a:cs typeface="Times New Roman" panose="02020603050405020304" pitchFamily="18" charset="0"/>
              </a:rPr>
              <a:t>が適当であることに</a:t>
            </a:r>
            <a:r>
              <a:rPr kumimoji="0" lang="ja-JP" altLang="en-US" sz="12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ついて、法人としてどのような検討を行ったのかを含め、説明を果たす責任があります。</a:t>
            </a:r>
            <a:endParaRPr kumimoji="0" lang="en-US" altLang="ja-JP" sz="12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en-US" sz="1200" dirty="0" smtClean="0">
                <a:latin typeface="Century" panose="02040604050505020304" pitchFamily="18" charset="0"/>
                <a:ea typeface="ＭＳ 明朝" panose="02020609040205080304" pitchFamily="17" charset="-128"/>
                <a:cs typeface="Times New Roman" panose="02020603050405020304" pitchFamily="18" charset="0"/>
              </a:rPr>
              <a:t>そのため</a:t>
            </a:r>
            <a:r>
              <a:rPr kumimoji="0" lang="ja-JP" altLang="en-US" sz="1200" dirty="0">
                <a:latin typeface="Century" panose="02040604050505020304" pitchFamily="18" charset="0"/>
                <a:ea typeface="ＭＳ 明朝" panose="02020609040205080304" pitchFamily="17" charset="-128"/>
                <a:cs typeface="Times New Roman" panose="02020603050405020304" pitchFamily="18" charset="0"/>
              </a:rPr>
              <a:t>、</a:t>
            </a:r>
            <a:r>
              <a:rPr kumimoji="0" lang="ja-JP" altLang="en-US" sz="1200" b="0" i="0" u="sng"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適切な検討を行うことはもちろんですが、</a:t>
            </a:r>
            <a:r>
              <a:rPr kumimoji="0" lang="ja-JP" altLang="en-US" sz="1200" b="0" i="0" u="sng" strike="noStrike" cap="none" normalizeH="0" baseline="0" dirty="0" smtClean="0">
                <a:ln>
                  <a:noFill/>
                </a:ln>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その検討を行った時の議事録や会議資料を適切に残すことも重要</a:t>
            </a:r>
            <a:r>
              <a:rPr kumimoji="0" lang="ja-JP" altLang="en-US" sz="1200" b="0" i="0" u="sng"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です。</a:t>
            </a:r>
            <a:endParaRPr kumimoji="0" lang="en-US" altLang="ja-JP" sz="1200" b="0" i="0" u="sng"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133350" algn="l" defTabSz="914400" rtl="0" eaLnBrk="0" fontAlgn="base" latinLnBrk="0" hangingPunct="0">
              <a:lnSpc>
                <a:spcPct val="100000"/>
              </a:lnSpc>
              <a:spcBef>
                <a:spcPct val="0"/>
              </a:spcBef>
              <a:spcAft>
                <a:spcPct val="0"/>
              </a:spcAft>
              <a:buClrTx/>
              <a:buSzTx/>
              <a:buFontTx/>
              <a:buNone/>
              <a:tabLst/>
            </a:pPr>
            <a:endParaRPr kumimoji="0" lang="en-US" altLang="ja-JP" sz="200" b="0" i="0" u="sng"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0" lang="en-US" altLang="ja-JP" sz="1200" dirty="0">
                <a:latin typeface="Century" panose="02040604050505020304" pitchFamily="18" charset="0"/>
                <a:ea typeface="ＭＳ 明朝" panose="02020609040205080304" pitchFamily="17" charset="-128"/>
                <a:cs typeface="Times New Roman" panose="02020603050405020304" pitchFamily="18" charset="0"/>
              </a:rPr>
              <a:t>(</a:t>
            </a:r>
            <a:r>
              <a:rPr kumimoji="0" lang="en-US" altLang="ja-JP" sz="1200" dirty="0" smtClean="0">
                <a:latin typeface="Century" panose="02040604050505020304" pitchFamily="18" charset="0"/>
                <a:ea typeface="ＭＳ 明朝" panose="02020609040205080304" pitchFamily="17" charset="-128"/>
                <a:cs typeface="Times New Roman" panose="02020603050405020304" pitchFamily="18" charset="0"/>
              </a:rPr>
              <a:t>※</a:t>
            </a:r>
            <a:r>
              <a:rPr kumimoji="0" lang="ja-JP" altLang="en-US" sz="1200" dirty="0" smtClean="0">
                <a:latin typeface="Century" panose="02040604050505020304" pitchFamily="18" charset="0"/>
                <a:ea typeface="ＭＳ 明朝" panose="02020609040205080304" pitchFamily="17" charset="-128"/>
                <a:cs typeface="Times New Roman" panose="02020603050405020304" pitchFamily="18" charset="0"/>
              </a:rPr>
              <a:t>１</a:t>
            </a:r>
            <a:r>
              <a:rPr kumimoji="0" lang="en-US" altLang="ja-JP" sz="1200" dirty="0" smtClean="0">
                <a:latin typeface="Century" panose="02040604050505020304" pitchFamily="18" charset="0"/>
                <a:ea typeface="ＭＳ 明朝" panose="02020609040205080304" pitchFamily="17" charset="-128"/>
                <a:cs typeface="Times New Roman" panose="02020603050405020304" pitchFamily="18" charset="0"/>
              </a:rPr>
              <a:t>)</a:t>
            </a:r>
            <a:r>
              <a:rPr kumimoji="0" lang="ja-JP" altLang="en-US" sz="1200" dirty="0" smtClean="0">
                <a:latin typeface="Century" panose="02040604050505020304" pitchFamily="18" charset="0"/>
                <a:ea typeface="ＭＳ 明朝" panose="02020609040205080304" pitchFamily="17" charset="-128"/>
                <a:cs typeface="Times New Roman" panose="02020603050405020304" pitchFamily="18" charset="0"/>
              </a:rPr>
              <a:t>監事の報酬額は、報酬総額のみを決定しているときは具体的な配分を監事の協議により定めること　</a:t>
            </a:r>
            <a:r>
              <a:rPr kumimoji="0" lang="en-US" altLang="ja-JP" sz="1200" dirty="0" smtClean="0">
                <a:latin typeface="Century" panose="02040604050505020304" pitchFamily="18" charset="0"/>
                <a:ea typeface="ＭＳ 明朝" panose="02020609040205080304" pitchFamily="17" charset="-128"/>
                <a:cs typeface="Times New Roman" panose="02020603050405020304" pitchFamily="18" charset="0"/>
              </a:rPr>
              <a:t>(※</a:t>
            </a:r>
            <a:r>
              <a:rPr kumimoji="0" lang="ja-JP" altLang="en-US" sz="1200" dirty="0" smtClean="0">
                <a:latin typeface="Century" panose="02040604050505020304" pitchFamily="18" charset="0"/>
                <a:ea typeface="ＭＳ 明朝" panose="02020609040205080304" pitchFamily="17" charset="-128"/>
                <a:cs typeface="Times New Roman" panose="02020603050405020304" pitchFamily="18" charset="0"/>
              </a:rPr>
              <a:t>２</a:t>
            </a:r>
            <a:r>
              <a:rPr kumimoji="0" lang="en-US" altLang="ja-JP" sz="1200" dirty="0" smtClean="0">
                <a:latin typeface="Century" panose="02040604050505020304" pitchFamily="18" charset="0"/>
                <a:ea typeface="ＭＳ 明朝" panose="02020609040205080304" pitchFamily="17" charset="-128"/>
                <a:cs typeface="Times New Roman" panose="02020603050405020304" pitchFamily="18" charset="0"/>
              </a:rPr>
              <a:t>)</a:t>
            </a:r>
            <a:r>
              <a:rPr kumimoji="0" lang="ja-JP" altLang="en-US" sz="1200" dirty="0" smtClean="0">
                <a:latin typeface="Century" panose="02040604050505020304" pitchFamily="18" charset="0"/>
                <a:ea typeface="ＭＳ 明朝" panose="02020609040205080304" pitchFamily="17" charset="-128"/>
                <a:cs typeface="Times New Roman" panose="02020603050405020304" pitchFamily="18" charset="0"/>
              </a:rPr>
              <a:t>支給基準には</a:t>
            </a:r>
            <a:r>
              <a:rPr kumimoji="0" lang="ja-JP" altLang="en-US" sz="1200" u="sng" dirty="0" smtClean="0">
                <a:latin typeface="Century" panose="02040604050505020304" pitchFamily="18" charset="0"/>
                <a:ea typeface="ＭＳ 明朝" panose="02020609040205080304" pitchFamily="17" charset="-128"/>
                <a:cs typeface="Times New Roman" panose="02020603050405020304" pitchFamily="18" charset="0"/>
              </a:rPr>
              <a:t>法定事項</a:t>
            </a:r>
            <a:r>
              <a:rPr kumimoji="0" lang="ja-JP" altLang="en-US" sz="1200" dirty="0" smtClean="0">
                <a:latin typeface="Century" panose="02040604050505020304" pitchFamily="18" charset="0"/>
                <a:ea typeface="ＭＳ 明朝" panose="02020609040205080304" pitchFamily="17" charset="-128"/>
                <a:cs typeface="Times New Roman" panose="02020603050405020304" pitchFamily="18" charset="0"/>
              </a:rPr>
              <a:t>を定めること</a:t>
            </a:r>
            <a:endParaRPr kumimoji="0" lang="en-US" altLang="ja-JP" sz="1200" b="0" i="0"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2" name="角丸四角形 6"/>
          <p:cNvSpPr>
            <a:spLocks noChangeArrowheads="1"/>
          </p:cNvSpPr>
          <p:nvPr/>
        </p:nvSpPr>
        <p:spPr bwMode="auto">
          <a:xfrm>
            <a:off x="961047" y="4182704"/>
            <a:ext cx="4784725" cy="222122"/>
          </a:xfrm>
          <a:prstGeom prst="roundRect">
            <a:avLst>
              <a:gd name="adj" fmla="val 16667"/>
            </a:avLst>
          </a:prstGeom>
          <a:solidFill>
            <a:srgbClr val="008000"/>
          </a:solidFill>
          <a:ln w="19050">
            <a:solidFill>
              <a:srgbClr val="808080"/>
            </a:solidFill>
            <a:round/>
            <a:headEnd/>
            <a:tailEnd/>
          </a:ln>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200" b="1" dirty="0" smtClean="0">
                <a:solidFill>
                  <a:srgbClr val="FFFFFF"/>
                </a:solidFill>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kumimoji="0" lang="ja-JP" altLang="ja-JP" sz="1200" b="1" i="0" u="none" strike="noStrike" cap="none" normalizeH="0" baseline="0" dirty="0" smtClean="0">
                <a:ln>
                  <a:noFill/>
                </a:ln>
                <a:solidFill>
                  <a:srgbClr val="FFFFFF"/>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kumimoji="0" lang="ja-JP" altLang="en-US" sz="1200" b="1" dirty="0">
                <a:solidFill>
                  <a:srgbClr val="FFFFFF"/>
                </a:solidFill>
                <a:latin typeface="HG丸ｺﾞｼｯｸM-PRO" panose="020F0600000000000000" pitchFamily="50" charset="-128"/>
                <a:ea typeface="HG丸ｺﾞｼｯｸM-PRO" panose="020F0600000000000000" pitchFamily="50" charset="-128"/>
                <a:cs typeface="Times New Roman" panose="02020603050405020304" pitchFamily="18" charset="0"/>
              </a:rPr>
              <a:t>報酬</a:t>
            </a:r>
            <a:r>
              <a:rPr kumimoji="0" lang="ja-JP" altLang="en-US" sz="1200" b="1" dirty="0" smtClean="0">
                <a:solidFill>
                  <a:srgbClr val="FFFFFF"/>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に</a:t>
            </a:r>
            <a:r>
              <a:rPr kumimoji="0" lang="ja-JP" altLang="en-US" sz="1200" b="1" i="0" u="none" strike="noStrike" cap="none" normalizeH="0" baseline="0" dirty="0" smtClean="0">
                <a:ln>
                  <a:noFill/>
                </a:ln>
                <a:solidFill>
                  <a:srgbClr val="FFFFFF"/>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関する定めの変更の手順</a:t>
            </a:r>
            <a:endParaRPr kumimoji="0" lang="ja-JP" altLang="ja-JP" sz="1200" b="0" i="0" u="none" strike="noStrike" cap="none" normalizeH="0" baseline="0" dirty="0" smtClean="0">
              <a:ln>
                <a:noFill/>
              </a:ln>
              <a:solidFill>
                <a:schemeClr val="tx1"/>
              </a:solidFill>
              <a:effectLst/>
              <a:latin typeface="Arial" panose="020B0604020202020204" pitchFamily="34" charset="0"/>
            </a:endParaRPr>
          </a:p>
        </p:txBody>
      </p:sp>
      <p:sp>
        <p:nvSpPr>
          <p:cNvPr id="23" name="角丸四角形 22"/>
          <p:cNvSpPr/>
          <p:nvPr/>
        </p:nvSpPr>
        <p:spPr>
          <a:xfrm>
            <a:off x="1125639" y="4576628"/>
            <a:ext cx="1252728" cy="438912"/>
          </a:xfrm>
          <a:prstGeom prst="roundRect">
            <a:avLst/>
          </a:prstGeom>
          <a:solidFill>
            <a:schemeClr val="bg1">
              <a:lumMod val="95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調整・調査</a:t>
            </a:r>
            <a:endParaRPr kumimoji="1" lang="ja-JP" altLang="en-US" sz="1200" b="1" dirty="0">
              <a:solidFill>
                <a:schemeClr val="tx1"/>
              </a:solidFill>
            </a:endParaRPr>
          </a:p>
        </p:txBody>
      </p:sp>
      <p:sp>
        <p:nvSpPr>
          <p:cNvPr id="24" name="角丸四角形 23"/>
          <p:cNvSpPr/>
          <p:nvPr/>
        </p:nvSpPr>
        <p:spPr>
          <a:xfrm>
            <a:off x="4031906" y="4576628"/>
            <a:ext cx="1252728" cy="438912"/>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理事会</a:t>
            </a:r>
            <a:endParaRPr kumimoji="1" lang="ja-JP" altLang="en-US" sz="1200" b="1" dirty="0">
              <a:solidFill>
                <a:schemeClr val="tx1"/>
              </a:solidFill>
            </a:endParaRPr>
          </a:p>
        </p:txBody>
      </p:sp>
      <p:sp>
        <p:nvSpPr>
          <p:cNvPr id="25" name="角丸四角形 24"/>
          <p:cNvSpPr/>
          <p:nvPr/>
        </p:nvSpPr>
        <p:spPr>
          <a:xfrm>
            <a:off x="6938173" y="4576628"/>
            <a:ext cx="1252728" cy="438912"/>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評議員会</a:t>
            </a:r>
            <a:endParaRPr kumimoji="1" lang="ja-JP" altLang="en-US" sz="1200" b="1" dirty="0">
              <a:solidFill>
                <a:schemeClr val="tx1"/>
              </a:solidFill>
            </a:endParaRPr>
          </a:p>
        </p:txBody>
      </p:sp>
      <p:sp>
        <p:nvSpPr>
          <p:cNvPr id="26" name="角丸四角形 25"/>
          <p:cNvSpPr/>
          <p:nvPr/>
        </p:nvSpPr>
        <p:spPr>
          <a:xfrm>
            <a:off x="9844440" y="4576628"/>
            <a:ext cx="1252728" cy="438912"/>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公表</a:t>
            </a:r>
            <a:endParaRPr kumimoji="1" lang="ja-JP" altLang="en-US" sz="1200" b="1" dirty="0">
              <a:solidFill>
                <a:schemeClr val="tx1"/>
              </a:solidFill>
            </a:endParaRPr>
          </a:p>
        </p:txBody>
      </p:sp>
      <p:sp>
        <p:nvSpPr>
          <p:cNvPr id="27" name="テキスト ボックス 26"/>
          <p:cNvSpPr txBox="1"/>
          <p:nvPr/>
        </p:nvSpPr>
        <p:spPr>
          <a:xfrm>
            <a:off x="723122" y="5069369"/>
            <a:ext cx="2230205" cy="1492716"/>
          </a:xfrm>
          <a:prstGeom prst="rect">
            <a:avLst/>
          </a:prstGeom>
          <a:noFill/>
        </p:spPr>
        <p:txBody>
          <a:bodyPr wrap="square" rtlCol="0">
            <a:spAutoFit/>
          </a:bodyPr>
          <a:lstStyle/>
          <a:p>
            <a:r>
              <a:rPr lang="ja-JP" altLang="en-US" sz="1100" dirty="0" smtClean="0">
                <a:latin typeface="ＭＳ 明朝" panose="02020609040205080304" pitchFamily="17" charset="-128"/>
                <a:ea typeface="ＭＳ 明朝" panose="02020609040205080304" pitchFamily="17" charset="-128"/>
              </a:rPr>
              <a:t>☑　</a:t>
            </a:r>
            <a:r>
              <a:rPr lang="ja-JP" altLang="en-US" sz="1100" dirty="0" smtClean="0">
                <a:solidFill>
                  <a:srgbClr val="FF0000"/>
                </a:solidFill>
                <a:latin typeface="ＭＳ 明朝" panose="02020609040205080304" pitchFamily="17" charset="-128"/>
                <a:ea typeface="ＭＳ 明朝" panose="02020609040205080304" pitchFamily="17" charset="-128"/>
              </a:rPr>
              <a:t>上記要注意事項にある事情</a:t>
            </a:r>
            <a:endParaRPr lang="en-US" altLang="ja-JP" sz="1100" dirty="0" smtClean="0">
              <a:solidFill>
                <a:srgbClr val="FF0000"/>
              </a:solidFill>
              <a:latin typeface="ＭＳ 明朝" panose="02020609040205080304" pitchFamily="17" charset="-128"/>
              <a:ea typeface="ＭＳ 明朝" panose="02020609040205080304" pitchFamily="17" charset="-128"/>
            </a:endParaRPr>
          </a:p>
          <a:p>
            <a:r>
              <a:rPr lang="ja-JP" altLang="en-US" sz="1100" dirty="0">
                <a:solidFill>
                  <a:srgbClr val="FF0000"/>
                </a:solidFill>
                <a:latin typeface="ＭＳ 明朝" panose="02020609040205080304" pitchFamily="17" charset="-128"/>
                <a:ea typeface="ＭＳ 明朝" panose="02020609040205080304" pitchFamily="17" charset="-128"/>
              </a:rPr>
              <a:t>　</a:t>
            </a:r>
            <a:r>
              <a:rPr lang="ja-JP" altLang="en-US" sz="1100" dirty="0" smtClean="0">
                <a:solidFill>
                  <a:srgbClr val="FF0000"/>
                </a:solidFill>
                <a:latin typeface="ＭＳ 明朝" panose="02020609040205080304" pitchFamily="17" charset="-128"/>
                <a:ea typeface="ＭＳ 明朝" panose="02020609040205080304" pitchFamily="17" charset="-128"/>
              </a:rPr>
              <a:t>を考慮したことが説明できる</a:t>
            </a:r>
            <a:endParaRPr lang="en-US" altLang="ja-JP" sz="1100" dirty="0" smtClean="0">
              <a:solidFill>
                <a:srgbClr val="FF0000"/>
              </a:solidFill>
              <a:latin typeface="ＭＳ 明朝" panose="02020609040205080304" pitchFamily="17" charset="-128"/>
              <a:ea typeface="ＭＳ 明朝" panose="02020609040205080304" pitchFamily="17" charset="-128"/>
            </a:endParaRPr>
          </a:p>
          <a:p>
            <a:r>
              <a:rPr lang="ja-JP" altLang="en-US" sz="1100" dirty="0">
                <a:solidFill>
                  <a:srgbClr val="FF0000"/>
                </a:solidFill>
                <a:latin typeface="ＭＳ 明朝" panose="02020609040205080304" pitchFamily="17" charset="-128"/>
                <a:ea typeface="ＭＳ 明朝" panose="02020609040205080304" pitchFamily="17" charset="-128"/>
              </a:rPr>
              <a:t>　</a:t>
            </a:r>
            <a:r>
              <a:rPr lang="ja-JP" altLang="en-US" sz="1100" dirty="0" smtClean="0">
                <a:solidFill>
                  <a:srgbClr val="FF0000"/>
                </a:solidFill>
                <a:latin typeface="ＭＳ 明朝" panose="02020609040205080304" pitchFamily="17" charset="-128"/>
                <a:ea typeface="ＭＳ 明朝" panose="02020609040205080304" pitchFamily="17" charset="-128"/>
              </a:rPr>
              <a:t>案になっているか</a:t>
            </a:r>
            <a:endParaRPr lang="en-US" altLang="ja-JP" sz="1100" dirty="0" smtClean="0">
              <a:solidFill>
                <a:srgbClr val="FF0000"/>
              </a:solidFill>
              <a:latin typeface="ＭＳ 明朝" panose="02020609040205080304" pitchFamily="17" charset="-128"/>
              <a:ea typeface="ＭＳ 明朝" panose="02020609040205080304" pitchFamily="17" charset="-128"/>
            </a:endParaRPr>
          </a:p>
          <a:p>
            <a:endParaRPr lang="en-US" altLang="ja-JP" sz="3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　</a:t>
            </a:r>
            <a:r>
              <a:rPr lang="ja-JP" altLang="en-US" sz="1100" dirty="0" smtClean="0">
                <a:solidFill>
                  <a:srgbClr val="FF0000"/>
                </a:solidFill>
                <a:latin typeface="ＭＳ 明朝" panose="02020609040205080304" pitchFamily="17" charset="-128"/>
                <a:ea typeface="ＭＳ 明朝" panose="02020609040205080304" pitchFamily="17" charset="-128"/>
              </a:rPr>
              <a:t>報酬等の算定方法について、</a:t>
            </a:r>
            <a:endParaRPr lang="en-US" altLang="ja-JP" sz="1100" dirty="0" smtClean="0">
              <a:solidFill>
                <a:srgbClr val="FF0000"/>
              </a:solidFill>
              <a:latin typeface="ＭＳ 明朝" panose="02020609040205080304" pitchFamily="17" charset="-128"/>
              <a:ea typeface="ＭＳ 明朝" panose="02020609040205080304" pitchFamily="17" charset="-128"/>
            </a:endParaRPr>
          </a:p>
          <a:p>
            <a:r>
              <a:rPr lang="ja-JP" altLang="en-US" sz="1100" dirty="0">
                <a:solidFill>
                  <a:srgbClr val="FF0000"/>
                </a:solidFill>
                <a:latin typeface="ＭＳ 明朝" panose="02020609040205080304" pitchFamily="17" charset="-128"/>
                <a:ea typeface="ＭＳ 明朝" panose="02020609040205080304" pitchFamily="17" charset="-128"/>
              </a:rPr>
              <a:t>　</a:t>
            </a:r>
            <a:r>
              <a:rPr lang="ja-JP" altLang="en-US" sz="1100" dirty="0" smtClean="0">
                <a:solidFill>
                  <a:srgbClr val="FF0000"/>
                </a:solidFill>
                <a:latin typeface="ＭＳ 明朝" panose="02020609040205080304" pitchFamily="17" charset="-128"/>
                <a:ea typeface="ＭＳ 明朝" panose="02020609040205080304" pitchFamily="17" charset="-128"/>
              </a:rPr>
              <a:t>算定基礎額、役職、在籍年数</a:t>
            </a:r>
            <a:endParaRPr lang="en-US" altLang="ja-JP" sz="1100" dirty="0" smtClean="0">
              <a:solidFill>
                <a:srgbClr val="FF0000"/>
              </a:solidFill>
              <a:latin typeface="ＭＳ 明朝" panose="02020609040205080304" pitchFamily="17" charset="-128"/>
              <a:ea typeface="ＭＳ 明朝" panose="02020609040205080304" pitchFamily="17" charset="-128"/>
            </a:endParaRPr>
          </a:p>
          <a:p>
            <a:r>
              <a:rPr lang="ja-JP" altLang="en-US" sz="1100" dirty="0">
                <a:solidFill>
                  <a:srgbClr val="FF0000"/>
                </a:solidFill>
                <a:latin typeface="ＭＳ 明朝" panose="02020609040205080304" pitchFamily="17" charset="-128"/>
                <a:ea typeface="ＭＳ 明朝" panose="02020609040205080304" pitchFamily="17" charset="-128"/>
              </a:rPr>
              <a:t>　</a:t>
            </a:r>
            <a:r>
              <a:rPr lang="ja-JP" altLang="en-US" sz="1100" dirty="0" smtClean="0">
                <a:solidFill>
                  <a:srgbClr val="FF0000"/>
                </a:solidFill>
                <a:latin typeface="ＭＳ 明朝" panose="02020609040205080304" pitchFamily="17" charset="-128"/>
                <a:ea typeface="ＭＳ 明朝" panose="02020609040205080304" pitchFamily="17" charset="-128"/>
              </a:rPr>
              <a:t>など、どのような過程で算定</a:t>
            </a:r>
            <a:endParaRPr lang="en-US" altLang="ja-JP" sz="1100" dirty="0" smtClean="0">
              <a:solidFill>
                <a:srgbClr val="FF0000"/>
              </a:solidFill>
              <a:latin typeface="ＭＳ 明朝" panose="02020609040205080304" pitchFamily="17" charset="-128"/>
              <a:ea typeface="ＭＳ 明朝" panose="02020609040205080304" pitchFamily="17" charset="-128"/>
            </a:endParaRPr>
          </a:p>
          <a:p>
            <a:r>
              <a:rPr lang="ja-JP" altLang="en-US" sz="1100" dirty="0">
                <a:solidFill>
                  <a:srgbClr val="FF0000"/>
                </a:solidFill>
                <a:latin typeface="ＭＳ 明朝" panose="02020609040205080304" pitchFamily="17" charset="-128"/>
                <a:ea typeface="ＭＳ 明朝" panose="02020609040205080304" pitchFamily="17" charset="-128"/>
              </a:rPr>
              <a:t>　</a:t>
            </a:r>
            <a:r>
              <a:rPr lang="ja-JP" altLang="en-US" sz="1100" dirty="0" smtClean="0">
                <a:solidFill>
                  <a:srgbClr val="FF0000"/>
                </a:solidFill>
                <a:latin typeface="ＭＳ 明朝" panose="02020609040205080304" pitchFamily="17" charset="-128"/>
                <a:ea typeface="ＭＳ 明朝" panose="02020609040205080304" pitchFamily="17" charset="-128"/>
              </a:rPr>
              <a:t>されたか説明できる案に</a:t>
            </a:r>
            <a:r>
              <a:rPr lang="ja-JP" altLang="en-US" sz="1100" dirty="0" err="1" smtClean="0">
                <a:solidFill>
                  <a:srgbClr val="FF0000"/>
                </a:solidFill>
                <a:latin typeface="ＭＳ 明朝" panose="02020609040205080304" pitchFamily="17" charset="-128"/>
                <a:ea typeface="ＭＳ 明朝" panose="02020609040205080304" pitchFamily="17" charset="-128"/>
              </a:rPr>
              <a:t>なっ</a:t>
            </a:r>
            <a:endParaRPr lang="en-US" altLang="ja-JP" sz="1100" dirty="0" smtClean="0">
              <a:solidFill>
                <a:srgbClr val="FF0000"/>
              </a:solidFill>
              <a:latin typeface="ＭＳ 明朝" panose="02020609040205080304" pitchFamily="17" charset="-128"/>
              <a:ea typeface="ＭＳ 明朝" panose="02020609040205080304" pitchFamily="17" charset="-128"/>
            </a:endParaRPr>
          </a:p>
          <a:p>
            <a:r>
              <a:rPr lang="ja-JP" altLang="en-US" sz="1100" dirty="0">
                <a:solidFill>
                  <a:srgbClr val="FF0000"/>
                </a:solidFill>
                <a:latin typeface="ＭＳ 明朝" panose="02020609040205080304" pitchFamily="17" charset="-128"/>
                <a:ea typeface="ＭＳ 明朝" panose="02020609040205080304" pitchFamily="17" charset="-128"/>
              </a:rPr>
              <a:t>　</a:t>
            </a:r>
            <a:r>
              <a:rPr lang="ja-JP" altLang="en-US" sz="1100" dirty="0" err="1" smtClean="0">
                <a:solidFill>
                  <a:srgbClr val="FF0000"/>
                </a:solidFill>
                <a:latin typeface="ＭＳ 明朝" panose="02020609040205080304" pitchFamily="17" charset="-128"/>
                <a:ea typeface="ＭＳ 明朝" panose="02020609040205080304" pitchFamily="17" charset="-128"/>
              </a:rPr>
              <a:t>て</a:t>
            </a:r>
            <a:r>
              <a:rPr lang="ja-JP" altLang="en-US" sz="1100" dirty="0" smtClean="0">
                <a:solidFill>
                  <a:srgbClr val="FF0000"/>
                </a:solidFill>
                <a:latin typeface="ＭＳ 明朝" panose="02020609040205080304" pitchFamily="17" charset="-128"/>
                <a:ea typeface="ＭＳ 明朝" panose="02020609040205080304" pitchFamily="17" charset="-128"/>
              </a:rPr>
              <a:t>いるか</a:t>
            </a:r>
            <a:endParaRPr lang="en-US" altLang="ja-JP" sz="1100" dirty="0" smtClean="0">
              <a:solidFill>
                <a:srgbClr val="FF0000"/>
              </a:solidFill>
              <a:latin typeface="ＭＳ 明朝" panose="02020609040205080304" pitchFamily="17" charset="-128"/>
              <a:ea typeface="ＭＳ 明朝" panose="02020609040205080304" pitchFamily="17" charset="-128"/>
            </a:endParaRPr>
          </a:p>
        </p:txBody>
      </p:sp>
      <p:sp>
        <p:nvSpPr>
          <p:cNvPr id="28" name="テキスト ボックス 27"/>
          <p:cNvSpPr txBox="1"/>
          <p:nvPr/>
        </p:nvSpPr>
        <p:spPr>
          <a:xfrm>
            <a:off x="3543167" y="5069369"/>
            <a:ext cx="2230205" cy="938719"/>
          </a:xfrm>
          <a:prstGeom prst="rect">
            <a:avLst/>
          </a:prstGeom>
          <a:noFill/>
        </p:spPr>
        <p:txBody>
          <a:bodyPr wrap="square" rtlCol="0">
            <a:spAutoFit/>
          </a:bodyPr>
          <a:lstStyle/>
          <a:p>
            <a:r>
              <a:rPr lang="ja-JP" altLang="en-US" sz="1100" dirty="0" smtClean="0">
                <a:latin typeface="ＭＳ 明朝" panose="02020609040205080304" pitchFamily="17" charset="-128"/>
                <a:ea typeface="ＭＳ 明朝" panose="02020609040205080304" pitchFamily="17" charset="-128"/>
              </a:rPr>
              <a:t>☑　評議員会の議題及び議案と</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して、定款変更（報酬額。理</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事と監事については評議員会</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決議でも可）、支給基準の変</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更を諮ることの議決をしたか</a:t>
            </a:r>
            <a:endParaRPr lang="en-US" altLang="ja-JP" sz="1100" dirty="0" smtClean="0">
              <a:latin typeface="ＭＳ 明朝" panose="02020609040205080304" pitchFamily="17" charset="-128"/>
              <a:ea typeface="ＭＳ 明朝" panose="02020609040205080304" pitchFamily="17" charset="-128"/>
            </a:endParaRPr>
          </a:p>
        </p:txBody>
      </p:sp>
      <p:sp>
        <p:nvSpPr>
          <p:cNvPr id="29" name="テキスト ボックス 28"/>
          <p:cNvSpPr txBox="1"/>
          <p:nvPr/>
        </p:nvSpPr>
        <p:spPr>
          <a:xfrm>
            <a:off x="6449434" y="5069369"/>
            <a:ext cx="2230205" cy="1369606"/>
          </a:xfrm>
          <a:prstGeom prst="rect">
            <a:avLst/>
          </a:prstGeom>
          <a:noFill/>
        </p:spPr>
        <p:txBody>
          <a:bodyPr wrap="square" rtlCol="0">
            <a:spAutoFit/>
          </a:bodyPr>
          <a:lstStyle/>
          <a:p>
            <a:r>
              <a:rPr lang="ja-JP" altLang="en-US" sz="1100" dirty="0" smtClean="0">
                <a:latin typeface="ＭＳ 明朝" panose="02020609040205080304" pitchFamily="17" charset="-128"/>
                <a:ea typeface="ＭＳ 明朝" panose="02020609040205080304" pitchFamily="17" charset="-128"/>
              </a:rPr>
              <a:t>☑　報酬額（定款変更）と支給</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基準の変更は</a:t>
            </a:r>
            <a:r>
              <a:rPr lang="ja-JP" altLang="en-US" sz="1100" dirty="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それぞれ別個</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に議決したか</a:t>
            </a:r>
            <a:endParaRPr lang="en-US" altLang="ja-JP" sz="1100" dirty="0" smtClean="0">
              <a:latin typeface="ＭＳ 明朝" panose="02020609040205080304" pitchFamily="17" charset="-128"/>
              <a:ea typeface="ＭＳ 明朝" panose="02020609040205080304" pitchFamily="17" charset="-128"/>
            </a:endParaRPr>
          </a:p>
          <a:p>
            <a:endParaRPr lang="en-US" altLang="ja-JP" sz="3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a:t>
            </a:r>
            <a:r>
              <a:rPr lang="ja-JP" altLang="en-US" sz="1100" dirty="0" smtClean="0">
                <a:solidFill>
                  <a:srgbClr val="FF0000"/>
                </a:solidFill>
                <a:latin typeface="ＭＳ 明朝" panose="02020609040205080304" pitchFamily="17" charset="-128"/>
                <a:ea typeface="ＭＳ 明朝" panose="02020609040205080304" pitchFamily="17" charset="-128"/>
              </a:rPr>
              <a:t>上記要注意事項にある事情</a:t>
            </a:r>
            <a:endParaRPr lang="en-US" altLang="ja-JP" sz="1100" dirty="0" smtClean="0">
              <a:solidFill>
                <a:srgbClr val="FF0000"/>
              </a:solidFill>
              <a:latin typeface="ＭＳ 明朝" panose="02020609040205080304" pitchFamily="17" charset="-128"/>
              <a:ea typeface="ＭＳ 明朝" panose="02020609040205080304" pitchFamily="17" charset="-128"/>
            </a:endParaRPr>
          </a:p>
          <a:p>
            <a:r>
              <a:rPr lang="ja-JP" altLang="en-US" sz="1100" dirty="0">
                <a:solidFill>
                  <a:srgbClr val="FF0000"/>
                </a:solidFill>
                <a:latin typeface="ＭＳ 明朝" panose="02020609040205080304" pitchFamily="17" charset="-128"/>
                <a:ea typeface="ＭＳ 明朝" panose="02020609040205080304" pitchFamily="17" charset="-128"/>
              </a:rPr>
              <a:t>　</a:t>
            </a:r>
            <a:r>
              <a:rPr lang="ja-JP" altLang="en-US" sz="1100" dirty="0" smtClean="0">
                <a:solidFill>
                  <a:srgbClr val="FF0000"/>
                </a:solidFill>
                <a:latin typeface="ＭＳ 明朝" panose="02020609040205080304" pitchFamily="17" charset="-128"/>
                <a:ea typeface="ＭＳ 明朝" panose="02020609040205080304" pitchFamily="17" charset="-128"/>
              </a:rPr>
              <a:t>を考慮して決議したか</a:t>
            </a:r>
            <a:endParaRPr lang="en-US" altLang="ja-JP" sz="1100" dirty="0" smtClean="0">
              <a:solidFill>
                <a:srgbClr val="FF0000"/>
              </a:solidFill>
              <a:latin typeface="ＭＳ 明朝" panose="02020609040205080304" pitchFamily="17" charset="-128"/>
              <a:ea typeface="ＭＳ 明朝" panose="02020609040205080304" pitchFamily="17" charset="-128"/>
            </a:endParaRPr>
          </a:p>
          <a:p>
            <a:endParaRPr lang="en-US" altLang="ja-JP" sz="3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a:t>
            </a:r>
            <a:r>
              <a:rPr lang="ja-JP" altLang="en-US" sz="1100" dirty="0" smtClean="0">
                <a:solidFill>
                  <a:srgbClr val="FF0000"/>
                </a:solidFill>
                <a:latin typeface="ＭＳ 明朝" panose="02020609040205080304" pitchFamily="17" charset="-128"/>
                <a:ea typeface="ＭＳ 明朝" panose="02020609040205080304" pitchFamily="17" charset="-128"/>
              </a:rPr>
              <a:t>上記事情を考慮したことを</a:t>
            </a:r>
            <a:endParaRPr lang="en-US" altLang="ja-JP" sz="1100" dirty="0" smtClean="0">
              <a:solidFill>
                <a:srgbClr val="FF0000"/>
              </a:solidFill>
              <a:latin typeface="ＭＳ 明朝" panose="02020609040205080304" pitchFamily="17" charset="-128"/>
              <a:ea typeface="ＭＳ 明朝" panose="02020609040205080304" pitchFamily="17" charset="-128"/>
            </a:endParaRPr>
          </a:p>
          <a:p>
            <a:r>
              <a:rPr lang="ja-JP" altLang="en-US" sz="1100" dirty="0">
                <a:solidFill>
                  <a:srgbClr val="FF0000"/>
                </a:solidFill>
                <a:latin typeface="ＭＳ 明朝" panose="02020609040205080304" pitchFamily="17" charset="-128"/>
                <a:ea typeface="ＭＳ 明朝" panose="02020609040205080304" pitchFamily="17" charset="-128"/>
              </a:rPr>
              <a:t>　</a:t>
            </a:r>
            <a:r>
              <a:rPr lang="ja-JP" altLang="en-US" sz="1100" dirty="0" smtClean="0">
                <a:solidFill>
                  <a:srgbClr val="FF0000"/>
                </a:solidFill>
                <a:latin typeface="ＭＳ 明朝" panose="02020609040205080304" pitchFamily="17" charset="-128"/>
                <a:ea typeface="ＭＳ 明朝" panose="02020609040205080304" pitchFamily="17" charset="-128"/>
              </a:rPr>
              <a:t>議事録に残したか</a:t>
            </a:r>
            <a:endParaRPr lang="en-US" altLang="ja-JP" sz="1100" dirty="0" smtClean="0">
              <a:solidFill>
                <a:srgbClr val="FF0000"/>
              </a:solidFill>
              <a:latin typeface="ＭＳ 明朝" panose="02020609040205080304" pitchFamily="17" charset="-128"/>
              <a:ea typeface="ＭＳ 明朝" panose="02020609040205080304" pitchFamily="17" charset="-128"/>
            </a:endParaRPr>
          </a:p>
        </p:txBody>
      </p:sp>
      <p:sp>
        <p:nvSpPr>
          <p:cNvPr id="30" name="テキスト ボックス 29"/>
          <p:cNvSpPr txBox="1"/>
          <p:nvPr/>
        </p:nvSpPr>
        <p:spPr>
          <a:xfrm>
            <a:off x="9427374" y="5052116"/>
            <a:ext cx="2230205" cy="815608"/>
          </a:xfrm>
          <a:prstGeom prst="rect">
            <a:avLst/>
          </a:prstGeom>
          <a:noFill/>
        </p:spPr>
        <p:txBody>
          <a:bodyPr wrap="square" rtlCol="0">
            <a:spAutoFit/>
          </a:bodyPr>
          <a:lstStyle/>
          <a:p>
            <a:r>
              <a:rPr lang="ja-JP" altLang="en-US" sz="1100" dirty="0" smtClean="0">
                <a:latin typeface="ＭＳ 明朝" panose="02020609040205080304" pitchFamily="17" charset="-128"/>
                <a:ea typeface="ＭＳ 明朝" panose="02020609040205080304" pitchFamily="17" charset="-128"/>
              </a:rPr>
              <a:t>☑　支給基準をホームページで</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公表したか</a:t>
            </a:r>
            <a:endParaRPr lang="en-US" altLang="ja-JP" sz="1100" dirty="0" smtClean="0">
              <a:latin typeface="ＭＳ 明朝" panose="02020609040205080304" pitchFamily="17" charset="-128"/>
              <a:ea typeface="ＭＳ 明朝" panose="02020609040205080304" pitchFamily="17" charset="-128"/>
            </a:endParaRPr>
          </a:p>
          <a:p>
            <a:endParaRPr lang="en-US" altLang="ja-JP" sz="3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支給基準を事務所に備え置</a:t>
            </a:r>
            <a:endParaRPr lang="en-US" altLang="ja-JP" sz="1100" dirty="0" smtClean="0">
              <a:latin typeface="ＭＳ 明朝" panose="02020609040205080304" pitchFamily="17" charset="-128"/>
              <a:ea typeface="ＭＳ 明朝" panose="02020609040205080304" pitchFamily="17" charset="-128"/>
            </a:endParaRPr>
          </a:p>
          <a:p>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いたか　</a:t>
            </a:r>
            <a:endParaRPr lang="en-US" altLang="ja-JP" sz="1100" dirty="0" smtClean="0">
              <a:latin typeface="ＭＳ 明朝" panose="02020609040205080304" pitchFamily="17" charset="-128"/>
              <a:ea typeface="ＭＳ 明朝" panose="02020609040205080304" pitchFamily="17" charset="-128"/>
            </a:endParaRPr>
          </a:p>
        </p:txBody>
      </p:sp>
      <p:cxnSp>
        <p:nvCxnSpPr>
          <p:cNvPr id="32" name="直線矢印コネクタ 31"/>
          <p:cNvCxnSpPr>
            <a:stCxn id="23" idx="3"/>
            <a:endCxn id="24" idx="1"/>
          </p:cNvCxnSpPr>
          <p:nvPr/>
        </p:nvCxnSpPr>
        <p:spPr>
          <a:xfrm>
            <a:off x="2378367" y="4796084"/>
            <a:ext cx="165353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a:stCxn id="24" idx="3"/>
            <a:endCxn id="25" idx="1"/>
          </p:cNvCxnSpPr>
          <p:nvPr/>
        </p:nvCxnSpPr>
        <p:spPr>
          <a:xfrm>
            <a:off x="5284634" y="4796084"/>
            <a:ext cx="165353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a:stCxn id="25" idx="3"/>
            <a:endCxn id="26" idx="1"/>
          </p:cNvCxnSpPr>
          <p:nvPr/>
        </p:nvCxnSpPr>
        <p:spPr>
          <a:xfrm>
            <a:off x="8190901" y="4796084"/>
            <a:ext cx="165353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7809643" y="190751"/>
            <a:ext cx="2624328" cy="253916"/>
          </a:xfrm>
          <a:prstGeom prst="rect">
            <a:avLst/>
          </a:prstGeom>
          <a:noFill/>
        </p:spPr>
        <p:txBody>
          <a:bodyPr wrap="square" rtlCol="0">
            <a:spAutoFit/>
          </a:bodyPr>
          <a:lstStyle/>
          <a:p>
            <a:r>
              <a:rPr kumimoji="1" lang="ja-JP" altLang="en-US" sz="1050" dirty="0" smtClean="0"/>
              <a:t>（ガイドライン</a:t>
            </a:r>
            <a:r>
              <a:rPr kumimoji="1" lang="en-US" altLang="ja-JP" sz="1050" dirty="0" smtClean="0"/>
              <a:t>P</a:t>
            </a:r>
            <a:r>
              <a:rPr lang="ja-JP" altLang="en-US" sz="1050" dirty="0" smtClean="0"/>
              <a:t>３</a:t>
            </a:r>
            <a:r>
              <a:rPr lang="ja-JP" altLang="en-US" sz="1050" dirty="0"/>
              <a:t>５</a:t>
            </a:r>
            <a:r>
              <a:rPr kumimoji="1" lang="ja-JP" altLang="en-US" sz="1050" dirty="0" smtClean="0"/>
              <a:t>～</a:t>
            </a:r>
            <a:r>
              <a:rPr kumimoji="1" lang="en-US" altLang="ja-JP" sz="1050" dirty="0" smtClean="0"/>
              <a:t>P</a:t>
            </a:r>
            <a:r>
              <a:rPr lang="ja-JP" altLang="en-US" sz="1050" dirty="0" smtClean="0"/>
              <a:t>４</a:t>
            </a:r>
            <a:r>
              <a:rPr lang="ja-JP" altLang="en-US" sz="1050" dirty="0"/>
              <a:t>０</a:t>
            </a:r>
            <a:r>
              <a:rPr kumimoji="1" lang="ja-JP" altLang="en-US" sz="1050" dirty="0" smtClean="0"/>
              <a:t>参照）</a:t>
            </a:r>
            <a:endParaRPr kumimoji="1" lang="ja-JP" altLang="en-US" sz="1050" dirty="0"/>
          </a:p>
        </p:txBody>
      </p:sp>
      <p:sp>
        <p:nvSpPr>
          <p:cNvPr id="33" name="テキスト ボックス 32"/>
          <p:cNvSpPr txBox="1"/>
          <p:nvPr/>
        </p:nvSpPr>
        <p:spPr>
          <a:xfrm>
            <a:off x="8449056" y="6617616"/>
            <a:ext cx="4276026" cy="246221"/>
          </a:xfrm>
          <a:prstGeom prst="rect">
            <a:avLst/>
          </a:prstGeom>
          <a:noFill/>
        </p:spPr>
        <p:txBody>
          <a:bodyPr wrap="square" rtlCol="0">
            <a:spAutoFit/>
          </a:bodyPr>
          <a:lstStyle/>
          <a:p>
            <a:r>
              <a:rPr kumimoji="1" lang="en-US" altLang="ja-JP" sz="1000" dirty="0" smtClean="0"/>
              <a:t>※</a:t>
            </a:r>
            <a:r>
              <a:rPr kumimoji="1" lang="ja-JP" altLang="en-US" sz="1000" dirty="0" smtClean="0"/>
              <a:t>　理事会・評議員会の開催については、</a:t>
            </a:r>
            <a:r>
              <a:rPr lang="ja-JP" altLang="en-US" sz="1000" dirty="0" smtClean="0"/>
              <a:t>「２」・「４」</a:t>
            </a:r>
            <a:r>
              <a:rPr kumimoji="1" lang="ja-JP" altLang="en-US" sz="1000" dirty="0" smtClean="0"/>
              <a:t>参照</a:t>
            </a:r>
            <a:endParaRPr kumimoji="1" lang="ja-JP" altLang="en-US" sz="1000" dirty="0"/>
          </a:p>
        </p:txBody>
      </p:sp>
      <p:sp>
        <p:nvSpPr>
          <p:cNvPr id="35" name="Rectangle 10"/>
          <p:cNvSpPr>
            <a:spLocks noChangeArrowheads="1"/>
          </p:cNvSpPr>
          <p:nvPr/>
        </p:nvSpPr>
        <p:spPr bwMode="auto">
          <a:xfrm>
            <a:off x="961048" y="3368358"/>
            <a:ext cx="684859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333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en-US" sz="1200" dirty="0" smtClean="0">
                <a:latin typeface="Century" panose="02040604050505020304" pitchFamily="18" charset="0"/>
                <a:ea typeface="ＭＳ 明朝" panose="02020609040205080304" pitchFamily="17" charset="-128"/>
                <a:cs typeface="Times New Roman" panose="02020603050405020304" pitchFamily="18" charset="0"/>
              </a:rPr>
              <a:t>交通費は、報酬には含まれませんが、実費相当額を支払う場合に限られます。</a:t>
            </a:r>
            <a:endParaRPr kumimoji="0" lang="en-US" altLang="ja-JP" sz="1200" dirty="0" smtClean="0">
              <a:latin typeface="Century" panose="02040604050505020304" pitchFamily="18" charset="0"/>
              <a:ea typeface="ＭＳ 明朝" panose="02020609040205080304" pitchFamily="17" charset="-128"/>
              <a:cs typeface="Times New Roman" panose="02020603050405020304" pitchFamily="18" charset="0"/>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一律</a:t>
            </a:r>
            <a:r>
              <a:rPr kumimoji="0" lang="ja-JP" altLang="en-US" sz="12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で〇〇円のように、実費相当額によらない支払いは</a:t>
            </a:r>
            <a:r>
              <a:rPr kumimoji="0" lang="ja-JP" altLang="en-US" sz="12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a:t>
            </a:r>
            <a:r>
              <a:rPr kumimoji="0" lang="ja-JP" altLang="en-US" sz="1200" dirty="0">
                <a:latin typeface="Century" panose="02040604050505020304" pitchFamily="18" charset="0"/>
                <a:ea typeface="ＭＳ 明朝" panose="02020609040205080304" pitchFamily="17" charset="-128"/>
                <a:cs typeface="Times New Roman" panose="02020603050405020304" pitchFamily="18" charset="0"/>
              </a:rPr>
              <a:t>「</a:t>
            </a:r>
            <a:r>
              <a:rPr kumimoji="0" lang="ja-JP" altLang="en-US" sz="12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報酬」と</a:t>
            </a:r>
            <a:r>
              <a:rPr kumimoji="0" lang="ja-JP" altLang="en-US" sz="12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して定めてください。</a:t>
            </a:r>
            <a:endParaRPr kumimoji="0" lang="en-US" altLang="ja-JP" sz="12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8" name="角丸四角形 6"/>
          <p:cNvSpPr>
            <a:spLocks noChangeArrowheads="1"/>
          </p:cNvSpPr>
          <p:nvPr/>
        </p:nvSpPr>
        <p:spPr bwMode="auto">
          <a:xfrm>
            <a:off x="943038" y="3055958"/>
            <a:ext cx="4784725" cy="222122"/>
          </a:xfrm>
          <a:prstGeom prst="roundRect">
            <a:avLst>
              <a:gd name="adj" fmla="val 16667"/>
            </a:avLst>
          </a:prstGeom>
          <a:solidFill>
            <a:srgbClr val="008000"/>
          </a:solidFill>
          <a:ln w="19050">
            <a:solidFill>
              <a:srgbClr val="808080"/>
            </a:solidFill>
            <a:round/>
            <a:headEnd/>
            <a:tailEnd/>
          </a:ln>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200" b="1" dirty="0" smtClean="0">
                <a:solidFill>
                  <a:srgbClr val="FFFFFF"/>
                </a:solidFill>
                <a:latin typeface="HG丸ｺﾞｼｯｸM-PRO" panose="020F0600000000000000" pitchFamily="50" charset="-128"/>
                <a:ea typeface="HG丸ｺﾞｼｯｸM-PRO" panose="020F0600000000000000" pitchFamily="50" charset="-128"/>
                <a:cs typeface="Times New Roman" panose="02020603050405020304" pitchFamily="18" charset="0"/>
              </a:rPr>
              <a:t>２</a:t>
            </a:r>
            <a:r>
              <a:rPr kumimoji="0" lang="ja-JP" altLang="ja-JP" sz="1200" b="1" i="0" u="none" strike="noStrike" cap="none" normalizeH="0" baseline="0" dirty="0" smtClean="0">
                <a:ln>
                  <a:noFill/>
                </a:ln>
                <a:solidFill>
                  <a:srgbClr val="FFFFFF"/>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kumimoji="0" lang="ja-JP" altLang="en-US" sz="1200" b="1" i="0" u="none" strike="noStrike" cap="none" normalizeH="0" baseline="0" dirty="0" smtClean="0">
                <a:ln>
                  <a:noFill/>
                </a:ln>
                <a:solidFill>
                  <a:srgbClr val="FFFFFF"/>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交通費について</a:t>
            </a:r>
            <a:endParaRPr kumimoji="0" lang="ja-JP" altLang="ja-JP" sz="1200" b="0" i="0" u="none" strike="noStrike" cap="none" normalizeH="0" baseline="0" dirty="0" smtClean="0">
              <a:ln>
                <a:noFill/>
              </a:ln>
              <a:solidFill>
                <a:schemeClr val="tx1"/>
              </a:solidFill>
              <a:effectLst/>
              <a:latin typeface="Arial" panose="020B0604020202020204" pitchFamily="34" charset="0"/>
            </a:endParaRPr>
          </a:p>
        </p:txBody>
      </p:sp>
      <p:sp>
        <p:nvSpPr>
          <p:cNvPr id="5" name="角丸四角形吹き出し 4"/>
          <p:cNvSpPr/>
          <p:nvPr/>
        </p:nvSpPr>
        <p:spPr>
          <a:xfrm>
            <a:off x="8565041" y="2890041"/>
            <a:ext cx="2624654" cy="965745"/>
          </a:xfrm>
          <a:prstGeom prst="wedgeRoundRectCallout">
            <a:avLst>
              <a:gd name="adj1" fmla="val 6761"/>
              <a:gd name="adj2" fmla="val -68608"/>
              <a:gd name="adj3" fmla="val 16667"/>
            </a:avLst>
          </a:pr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tx1"/>
                </a:solidFill>
                <a:latin typeface="ＭＳ Ｐ明朝" panose="02020600040205080304" pitchFamily="18" charset="-128"/>
                <a:ea typeface="ＭＳ Ｐ明朝" panose="02020600040205080304" pitchFamily="18" charset="-128"/>
              </a:rPr>
              <a:t>①勤務形態（常勤・</a:t>
            </a:r>
            <a:r>
              <a:rPr lang="ja-JP" altLang="en-US" sz="1000" dirty="0" smtClean="0">
                <a:solidFill>
                  <a:schemeClr val="tx1"/>
                </a:solidFill>
                <a:latin typeface="ＭＳ Ｐ明朝" panose="02020600040205080304" pitchFamily="18" charset="-128"/>
                <a:ea typeface="ＭＳ Ｐ明朝" panose="02020600040205080304" pitchFamily="18" charset="-128"/>
              </a:rPr>
              <a:t>非常勤等）</a:t>
            </a:r>
            <a:r>
              <a:rPr lang="ja-JP" altLang="en-US" sz="1000" dirty="0">
                <a:solidFill>
                  <a:schemeClr val="tx1"/>
                </a:solidFill>
                <a:latin typeface="ＭＳ Ｐ明朝" panose="02020600040205080304" pitchFamily="18" charset="-128"/>
                <a:ea typeface="ＭＳ Ｐ明朝" panose="02020600040205080304" pitchFamily="18" charset="-128"/>
              </a:rPr>
              <a:t>に</a:t>
            </a:r>
            <a:r>
              <a:rPr lang="ja-JP" altLang="en-US" sz="1000" dirty="0" smtClean="0">
                <a:solidFill>
                  <a:schemeClr val="tx1"/>
                </a:solidFill>
                <a:latin typeface="ＭＳ Ｐ明朝" panose="02020600040205080304" pitchFamily="18" charset="-128"/>
                <a:ea typeface="ＭＳ Ｐ明朝" panose="02020600040205080304" pitchFamily="18" charset="-128"/>
              </a:rPr>
              <a:t>応じた区分</a:t>
            </a:r>
            <a:endParaRPr lang="en-US" altLang="ja-JP" sz="1000" dirty="0" smtClean="0">
              <a:solidFill>
                <a:schemeClr val="tx1"/>
              </a:solidFill>
              <a:latin typeface="ＭＳ Ｐ明朝" panose="02020600040205080304" pitchFamily="18" charset="-128"/>
              <a:ea typeface="ＭＳ Ｐ明朝" panose="02020600040205080304" pitchFamily="18" charset="-128"/>
            </a:endParaRPr>
          </a:p>
          <a:p>
            <a:r>
              <a:rPr lang="ja-JP" altLang="en-US" sz="1000" dirty="0" smtClean="0">
                <a:solidFill>
                  <a:schemeClr val="tx1"/>
                </a:solidFill>
                <a:latin typeface="ＭＳ Ｐ明朝" panose="02020600040205080304" pitchFamily="18" charset="-128"/>
                <a:ea typeface="ＭＳ Ｐ明朝" panose="02020600040205080304" pitchFamily="18" charset="-128"/>
              </a:rPr>
              <a:t>②算定方法（どの</a:t>
            </a:r>
            <a:r>
              <a:rPr lang="ja-JP" altLang="en-US" sz="1000" dirty="0">
                <a:solidFill>
                  <a:schemeClr val="tx1"/>
                </a:solidFill>
                <a:latin typeface="ＭＳ Ｐ明朝" panose="02020600040205080304" pitchFamily="18" charset="-128"/>
                <a:ea typeface="ＭＳ Ｐ明朝" panose="02020600040205080304" pitchFamily="18" charset="-128"/>
              </a:rPr>
              <a:t>ような過程を経て</a:t>
            </a:r>
            <a:r>
              <a:rPr lang="ja-JP" altLang="en-US" sz="1000" dirty="0" smtClean="0">
                <a:solidFill>
                  <a:schemeClr val="tx1"/>
                </a:solidFill>
                <a:latin typeface="ＭＳ Ｐ明朝" panose="02020600040205080304" pitchFamily="18" charset="-128"/>
                <a:ea typeface="ＭＳ Ｐ明朝" panose="02020600040205080304" pitchFamily="18" charset="-128"/>
              </a:rPr>
              <a:t>その</a:t>
            </a:r>
            <a:r>
              <a:rPr lang="ja-JP" altLang="en-US" sz="1000" dirty="0">
                <a:solidFill>
                  <a:schemeClr val="tx1"/>
                </a:solidFill>
                <a:latin typeface="ＭＳ Ｐ明朝" panose="02020600040205080304" pitchFamily="18" charset="-128"/>
                <a:ea typeface="ＭＳ Ｐ明朝" panose="02020600040205080304" pitchFamily="18" charset="-128"/>
              </a:rPr>
              <a:t>額</a:t>
            </a:r>
            <a:r>
              <a:rPr lang="ja-JP" altLang="en-US" sz="1000" dirty="0" smtClean="0">
                <a:solidFill>
                  <a:schemeClr val="tx1"/>
                </a:solidFill>
                <a:latin typeface="ＭＳ Ｐ明朝" panose="02020600040205080304" pitchFamily="18" charset="-128"/>
                <a:ea typeface="ＭＳ Ｐ明朝" panose="02020600040205080304" pitchFamily="18" charset="-128"/>
              </a:rPr>
              <a:t>が</a:t>
            </a:r>
            <a:endParaRPr lang="en-US" altLang="ja-JP" sz="1000" dirty="0" smtClean="0">
              <a:solidFill>
                <a:schemeClr val="tx1"/>
              </a:solidFill>
              <a:latin typeface="ＭＳ Ｐ明朝" panose="02020600040205080304" pitchFamily="18" charset="-128"/>
              <a:ea typeface="ＭＳ Ｐ明朝" panose="02020600040205080304" pitchFamily="18" charset="-128"/>
            </a:endParaRPr>
          </a:p>
          <a:p>
            <a:r>
              <a:rPr lang="ja-JP" altLang="en-US" sz="1000" dirty="0">
                <a:solidFill>
                  <a:schemeClr val="tx1"/>
                </a:solidFill>
                <a:latin typeface="ＭＳ Ｐ明朝" panose="02020600040205080304" pitchFamily="18" charset="-128"/>
                <a:ea typeface="ＭＳ Ｐ明朝" panose="02020600040205080304" pitchFamily="18" charset="-128"/>
              </a:rPr>
              <a:t>　</a:t>
            </a:r>
            <a:r>
              <a:rPr lang="ja-JP" altLang="en-US" sz="1000" dirty="0" smtClean="0">
                <a:solidFill>
                  <a:schemeClr val="tx1"/>
                </a:solidFill>
                <a:latin typeface="ＭＳ Ｐ明朝" panose="02020600040205080304" pitchFamily="18" charset="-128"/>
                <a:ea typeface="ＭＳ Ｐ明朝" panose="02020600040205080304" pitchFamily="18" charset="-128"/>
              </a:rPr>
              <a:t>算定されたかを対外的に説明できる基準）</a:t>
            </a:r>
            <a:endParaRPr lang="en-US" altLang="ja-JP" sz="1000" dirty="0" smtClean="0">
              <a:solidFill>
                <a:schemeClr val="tx1"/>
              </a:solidFill>
              <a:latin typeface="ＭＳ Ｐ明朝" panose="02020600040205080304" pitchFamily="18" charset="-128"/>
              <a:ea typeface="ＭＳ Ｐ明朝" panose="02020600040205080304" pitchFamily="18" charset="-128"/>
            </a:endParaRPr>
          </a:p>
          <a:p>
            <a:r>
              <a:rPr lang="ja-JP" altLang="en-US" sz="1000" dirty="0" smtClean="0">
                <a:solidFill>
                  <a:schemeClr val="tx1"/>
                </a:solidFill>
                <a:latin typeface="ＭＳ Ｐ明朝" panose="02020600040205080304" pitchFamily="18" charset="-128"/>
                <a:ea typeface="ＭＳ Ｐ明朝" panose="02020600040205080304" pitchFamily="18" charset="-128"/>
              </a:rPr>
              <a:t>③支給の時期・手段</a:t>
            </a:r>
            <a:endParaRPr lang="en-US" altLang="ja-JP" sz="1000" dirty="0" smtClean="0">
              <a:solidFill>
                <a:schemeClr val="tx1"/>
              </a:solidFill>
              <a:latin typeface="ＭＳ Ｐ明朝" panose="02020600040205080304" pitchFamily="18" charset="-128"/>
              <a:ea typeface="ＭＳ Ｐ明朝" panose="02020600040205080304" pitchFamily="18" charset="-128"/>
            </a:endParaRPr>
          </a:p>
          <a:p>
            <a:r>
              <a:rPr lang="ja-JP" altLang="en-US" sz="1000" dirty="0" smtClean="0">
                <a:solidFill>
                  <a:schemeClr val="tx1"/>
                </a:solidFill>
                <a:latin typeface="ＭＳ Ｐ明朝" panose="02020600040205080304" pitchFamily="18" charset="-128"/>
                <a:ea typeface="ＭＳ Ｐ明朝" panose="02020600040205080304" pitchFamily="18" charset="-128"/>
              </a:rPr>
              <a:t>④支給の形態</a:t>
            </a:r>
            <a:endParaRPr lang="ja-JP" altLang="en-US" sz="1000" dirty="0">
              <a:solidFill>
                <a:schemeClr val="tx1"/>
              </a:solidFill>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12716809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1922</TotalTime>
  <Words>3407</Words>
  <Application>Microsoft Office PowerPoint</Application>
  <PresentationFormat>ワイド画面</PresentationFormat>
  <Paragraphs>506</Paragraphs>
  <Slides>7</Slides>
  <Notes>3</Notes>
  <HiddenSlides>0</HiddenSlides>
  <MMClips>0</MMClips>
  <ScaleCrop>false</ScaleCrop>
  <HeadingPairs>
    <vt:vector size="8" baseType="variant">
      <vt:variant>
        <vt:lpstr>使用されているフォント</vt:lpstr>
      </vt:variant>
      <vt:variant>
        <vt:i4>11</vt:i4>
      </vt:variant>
      <vt:variant>
        <vt:lpstr>テーマ</vt:lpstr>
      </vt:variant>
      <vt:variant>
        <vt:i4>1</vt:i4>
      </vt:variant>
      <vt:variant>
        <vt:lpstr>埋め込まれた OLE サーバー</vt:lpstr>
      </vt:variant>
      <vt:variant>
        <vt:i4>1</vt:i4>
      </vt:variant>
      <vt:variant>
        <vt:lpstr>スライド タイトル</vt:lpstr>
      </vt:variant>
      <vt:variant>
        <vt:i4>7</vt:i4>
      </vt:variant>
    </vt:vector>
  </HeadingPairs>
  <TitlesOfParts>
    <vt:vector size="20" baseType="lpstr">
      <vt:lpstr>HGPｺﾞｼｯｸM</vt:lpstr>
      <vt:lpstr>HG丸ｺﾞｼｯｸM-PRO</vt:lpstr>
      <vt:lpstr>ＭＳ Ｐ明朝</vt:lpstr>
      <vt:lpstr>ＭＳ ゴシック</vt:lpstr>
      <vt:lpstr>ＭＳ 明朝</vt:lpstr>
      <vt:lpstr>游ゴシック</vt:lpstr>
      <vt:lpstr>游ゴシック Light</vt:lpstr>
      <vt:lpstr>游明朝 Demibold</vt:lpstr>
      <vt:lpstr>Arial</vt:lpstr>
      <vt:lpstr>Century</vt:lpstr>
      <vt:lpstr>Times New Roman</vt:lpstr>
      <vt:lpstr>Office テーマ</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TAIMS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東京都</dc:creator>
  <cp:lastModifiedBy>東京都
</cp:lastModifiedBy>
  <cp:revision>202</cp:revision>
  <cp:lastPrinted>2021-02-02T01:15:48Z</cp:lastPrinted>
  <dcterms:created xsi:type="dcterms:W3CDTF">2021-01-18T23:44:01Z</dcterms:created>
  <dcterms:modified xsi:type="dcterms:W3CDTF">2021-02-12T04:33:21Z</dcterms:modified>
</cp:coreProperties>
</file>